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470" r:id="rId3"/>
    <p:sldId id="474" r:id="rId4"/>
    <p:sldId id="482" r:id="rId5"/>
    <p:sldId id="487" r:id="rId6"/>
    <p:sldId id="486" r:id="rId7"/>
    <p:sldId id="485" r:id="rId8"/>
    <p:sldId id="489" r:id="rId9"/>
    <p:sldId id="488" r:id="rId10"/>
    <p:sldId id="491" r:id="rId11"/>
    <p:sldId id="496" r:id="rId12"/>
    <p:sldId id="494" r:id="rId13"/>
    <p:sldId id="493" r:id="rId14"/>
    <p:sldId id="498" r:id="rId15"/>
    <p:sldId id="497" r:id="rId16"/>
    <p:sldId id="501" r:id="rId17"/>
    <p:sldId id="500" r:id="rId18"/>
    <p:sldId id="499" r:id="rId19"/>
    <p:sldId id="481" r:id="rId20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9A9"/>
    <a:srgbClr val="5CA6B0"/>
    <a:srgbClr val="99C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23" autoAdjust="0"/>
  </p:normalViewPr>
  <p:slideViewPr>
    <p:cSldViewPr snapToGrid="0" snapToObjects="1">
      <p:cViewPr varScale="1">
        <p:scale>
          <a:sx n="84" d="100"/>
          <a:sy n="84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728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35646CEC-35C0-42B5-9F56-B9ACC8C451F0}" type="datetimeFigureOut">
              <a:rPr lang="is-IS" smtClean="0"/>
              <a:pPr/>
              <a:t>13.3.2019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4DAE4C74-025C-40EE-81B3-58B0F14D0304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50334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28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F88D846C-E513-4BD5-AFE6-D775E7E46736}" type="datetimeFigureOut">
              <a:rPr lang="is-IS" smtClean="0"/>
              <a:pPr/>
              <a:t>13.3.2019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54DA3B52-FAB1-4FC1-A5CA-E1D4D42D2C8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712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3B52-FAB1-4FC1-A5CA-E1D4D42D2C88}" type="slidenum">
              <a:rPr lang="is-IS" smtClean="0"/>
              <a:pPr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5323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308744"/>
            <a:ext cx="8534400" cy="63968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dirty="0" smtClean="0"/>
              <a:t>Fyrsta glæra í nýrri kynningu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29001"/>
            <a:ext cx="8229600" cy="264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dirty="0" smtClean="0"/>
              <a:t>Aðalfyrirsögn</a:t>
            </a:r>
          </a:p>
          <a:p>
            <a:pPr lvl="1"/>
            <a:r>
              <a:rPr lang="is-IS" dirty="0" smtClean="0"/>
              <a:t>Second level</a:t>
            </a:r>
          </a:p>
          <a:p>
            <a:pPr lvl="2"/>
            <a:r>
              <a:rPr lang="is-IS" dirty="0" smtClean="0"/>
              <a:t>Third level</a:t>
            </a:r>
          </a:p>
          <a:p>
            <a:pPr lvl="3"/>
            <a:r>
              <a:rPr lang="is-IS" dirty="0" smtClean="0"/>
              <a:t>Fourth level</a:t>
            </a:r>
          </a:p>
          <a:p>
            <a:pPr lvl="4"/>
            <a:r>
              <a:rPr lang="is-I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500" kern="1200" baseline="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2750" y="165100"/>
            <a:ext cx="8828850" cy="6527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dirty="0" smtClean="0"/>
              <a:t>Fyrsta glæra í nýrri kynningu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dirty="0" smtClean="0"/>
              <a:t>Aðalfyrirsögn</a:t>
            </a:r>
          </a:p>
          <a:p>
            <a:pPr lvl="1"/>
            <a:r>
              <a:rPr lang="is-IS" dirty="0" smtClean="0"/>
              <a:t>Second level</a:t>
            </a:r>
          </a:p>
          <a:p>
            <a:pPr lvl="2"/>
            <a:r>
              <a:rPr lang="is-IS" dirty="0" smtClean="0"/>
              <a:t>Third level</a:t>
            </a:r>
          </a:p>
          <a:p>
            <a:pPr lvl="3"/>
            <a:r>
              <a:rPr lang="is-IS" dirty="0" smtClean="0"/>
              <a:t>Fourth level</a:t>
            </a:r>
          </a:p>
          <a:p>
            <a:pPr lvl="4"/>
            <a:r>
              <a:rPr lang="is-I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500" kern="1200" baseline="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3.emf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emf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3.emf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emf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3.emf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3.emf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3.emf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3.emf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3.emf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3.emf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3.emf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3.emf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emf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470991"/>
            <a:ext cx="8448805" cy="1272209"/>
          </a:xfrm>
        </p:spPr>
        <p:txBody>
          <a:bodyPr>
            <a:noAutofit/>
          </a:bodyPr>
          <a:lstStyle/>
          <a:p>
            <a:r>
              <a:rPr lang="is-IS" sz="2800" dirty="0" smtClean="0"/>
              <a:t>Hvernig getum við bætt hag neytenda?</a:t>
            </a:r>
            <a:endParaRPr lang="is-I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is-IS" sz="2600" dirty="0" smtClean="0"/>
              <a:t>Morgunverðarfundur um verðlag á matvöru – ASÍ</a:t>
            </a:r>
          </a:p>
          <a:p>
            <a:pPr algn="ctr">
              <a:buNone/>
            </a:pPr>
            <a:endParaRPr lang="is-IS" sz="2600" dirty="0" smtClean="0"/>
          </a:p>
          <a:p>
            <a:pPr algn="ctr">
              <a:buNone/>
            </a:pPr>
            <a:r>
              <a:rPr lang="is-IS" sz="2000" dirty="0" smtClean="0"/>
              <a:t>Páll Gunnar Pálsson</a:t>
            </a:r>
          </a:p>
          <a:p>
            <a:pPr algn="ctr">
              <a:buNone/>
            </a:pPr>
            <a:r>
              <a:rPr lang="en-US" sz="2000" dirty="0" smtClean="0"/>
              <a:t>14. mars 2019</a:t>
            </a:r>
          </a:p>
        </p:txBody>
      </p:sp>
    </p:spTree>
    <p:extLst>
      <p:ext uri="{BB962C8B-B14F-4D97-AF65-F5344CB8AC3E}">
        <p14:creationId xmlns:p14="http://schemas.microsoft.com/office/powerpoint/2010/main" val="25180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Markaðsráðandi staða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Samspil birgja og smásala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Landbúnaður</a:t>
            </a:r>
          </a:p>
          <a:p>
            <a:pPr marL="0" indent="0">
              <a:buNone/>
            </a:pPr>
            <a:endParaRPr lang="is-I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17" y="1965229"/>
            <a:ext cx="3658639" cy="213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267" y="2448344"/>
            <a:ext cx="3683749" cy="26713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96163" y="2017457"/>
            <a:ext cx="73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 smtClean="0">
                <a:solidFill>
                  <a:schemeClr val="accent3">
                    <a:lumMod val="50000"/>
                  </a:schemeClr>
                </a:solidFill>
              </a:rPr>
              <a:t>Úr óbirtri ákvörðun</a:t>
            </a:r>
            <a:endParaRPr lang="is-I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229" y="830687"/>
            <a:ext cx="3713238" cy="52041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822" y="1047015"/>
            <a:ext cx="3699807" cy="52129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7257" y="1584359"/>
            <a:ext cx="3727983" cy="2421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8543" y="3989993"/>
            <a:ext cx="3713263" cy="1776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6658" y="2663760"/>
            <a:ext cx="3942134" cy="22797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9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Markaðsráðandi staða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Samspil birgja og smásala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Landbúnaður</a:t>
            </a:r>
          </a:p>
          <a:p>
            <a:pPr marL="0" indent="0">
              <a:buNone/>
            </a:pPr>
            <a:endParaRPr lang="is-I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17" y="1965229"/>
            <a:ext cx="3658639" cy="213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267" y="2448344"/>
            <a:ext cx="3683749" cy="26713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96163" y="2017457"/>
            <a:ext cx="73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 smtClean="0">
                <a:solidFill>
                  <a:schemeClr val="accent3">
                    <a:lumMod val="50000"/>
                  </a:schemeClr>
                </a:solidFill>
              </a:rPr>
              <a:t>Úr óbirtri ákvörðun</a:t>
            </a:r>
            <a:endParaRPr lang="is-I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229" y="830687"/>
            <a:ext cx="3713238" cy="52041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822" y="1047015"/>
            <a:ext cx="3699807" cy="52129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7257" y="1584359"/>
            <a:ext cx="3727983" cy="2421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7496" y="2445889"/>
            <a:ext cx="3713263" cy="1776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6658" y="2663760"/>
            <a:ext cx="3942134" cy="22797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5131" y="1907472"/>
            <a:ext cx="4361069" cy="26297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166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Markaðsráðandi staða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Samspil birgja og smásala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Landbúnaður</a:t>
            </a:r>
          </a:p>
          <a:p>
            <a:pPr marL="0" indent="0">
              <a:buNone/>
            </a:pPr>
            <a:endParaRPr lang="is-IS" sz="2400" dirty="0"/>
          </a:p>
          <a:p>
            <a:pPr marL="0" indent="0">
              <a:buNone/>
            </a:pPr>
            <a:endParaRPr lang="is-I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17" y="1965229"/>
            <a:ext cx="3658639" cy="213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267" y="2448344"/>
            <a:ext cx="3683749" cy="26713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96163" y="2017457"/>
            <a:ext cx="73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 smtClean="0">
                <a:solidFill>
                  <a:schemeClr val="accent3">
                    <a:lumMod val="50000"/>
                  </a:schemeClr>
                </a:solidFill>
              </a:rPr>
              <a:t>Úr óbirtri ákvörðun</a:t>
            </a:r>
            <a:endParaRPr lang="is-I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229" y="830687"/>
            <a:ext cx="3713238" cy="52041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822" y="1047015"/>
            <a:ext cx="3699807" cy="52129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7257" y="1584359"/>
            <a:ext cx="3727983" cy="2421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7496" y="2445889"/>
            <a:ext cx="3713263" cy="1776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6658" y="2663760"/>
            <a:ext cx="3942134" cy="22797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5131" y="1907472"/>
            <a:ext cx="4361069" cy="26297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6091" y="2880117"/>
            <a:ext cx="4388042" cy="3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Markaðsráðandi staða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Samspil birgja og smásala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Landbúnaður</a:t>
            </a:r>
          </a:p>
          <a:p>
            <a:pPr marL="0" indent="0">
              <a:buNone/>
            </a:pPr>
            <a:endParaRPr lang="is-I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17" y="1965229"/>
            <a:ext cx="3658639" cy="213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267" y="2448344"/>
            <a:ext cx="3683749" cy="26713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96163" y="2017457"/>
            <a:ext cx="73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 smtClean="0">
                <a:solidFill>
                  <a:schemeClr val="accent3">
                    <a:lumMod val="50000"/>
                  </a:schemeClr>
                </a:solidFill>
              </a:rPr>
              <a:t>Úr óbirtri ákvörðun</a:t>
            </a:r>
            <a:endParaRPr lang="is-I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229" y="830687"/>
            <a:ext cx="3713238" cy="52041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822" y="1047015"/>
            <a:ext cx="3699807" cy="52129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7257" y="1584359"/>
            <a:ext cx="3727983" cy="2421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7496" y="2445889"/>
            <a:ext cx="3713263" cy="1776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6658" y="2663760"/>
            <a:ext cx="3942134" cy="22797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5131" y="1907472"/>
            <a:ext cx="4361069" cy="26297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6091" y="2880117"/>
            <a:ext cx="4388042" cy="310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93653" y="3269143"/>
            <a:ext cx="4473276" cy="24731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30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Markaðsráðandi staða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Samspil birgja og smásala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Landbúnaður</a:t>
            </a:r>
          </a:p>
          <a:p>
            <a:pPr marL="0" indent="0">
              <a:buNone/>
            </a:pPr>
            <a:endParaRPr lang="is-IS" sz="2400" dirty="0"/>
          </a:p>
          <a:p>
            <a:pPr marL="0" indent="0">
              <a:buNone/>
            </a:pPr>
            <a:r>
              <a:rPr lang="is-IS" sz="2200" b="1" dirty="0" smtClean="0"/>
              <a:t>Hvernig bætum við hag neytenda?</a:t>
            </a:r>
            <a:endParaRPr lang="is-I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17" y="1965229"/>
            <a:ext cx="3658639" cy="213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267" y="2448344"/>
            <a:ext cx="3683749" cy="26713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96163" y="2017457"/>
            <a:ext cx="73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 smtClean="0">
                <a:solidFill>
                  <a:schemeClr val="accent3">
                    <a:lumMod val="50000"/>
                  </a:schemeClr>
                </a:solidFill>
              </a:rPr>
              <a:t>Úr óbirtri ákvörðun</a:t>
            </a:r>
            <a:endParaRPr lang="is-I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229" y="830687"/>
            <a:ext cx="3713238" cy="52041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822" y="1047015"/>
            <a:ext cx="3699807" cy="52129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7257" y="1584359"/>
            <a:ext cx="3727983" cy="2421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7496" y="2445889"/>
            <a:ext cx="3713263" cy="1776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6658" y="2663760"/>
            <a:ext cx="3942134" cy="22797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5131" y="1907472"/>
            <a:ext cx="4361069" cy="26297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6091" y="2880117"/>
            <a:ext cx="4388042" cy="310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93653" y="3269143"/>
            <a:ext cx="4473276" cy="24731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00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Markaðsráðandi staða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Samspil birgja og smásala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Landbúnaður</a:t>
            </a:r>
          </a:p>
          <a:p>
            <a:pPr marL="0" indent="0">
              <a:buNone/>
            </a:pPr>
            <a:endParaRPr lang="is-IS" sz="2400" dirty="0"/>
          </a:p>
          <a:p>
            <a:pPr marL="0" indent="0">
              <a:buNone/>
            </a:pPr>
            <a:r>
              <a:rPr lang="is-IS" sz="2200" b="1" dirty="0" smtClean="0"/>
              <a:t>Hvernig bætum við hag neytenda?</a:t>
            </a:r>
            <a:endParaRPr lang="is-I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17" y="1965229"/>
            <a:ext cx="3658639" cy="213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267" y="2448344"/>
            <a:ext cx="3683749" cy="26713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96163" y="2017457"/>
            <a:ext cx="73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 smtClean="0">
                <a:solidFill>
                  <a:schemeClr val="accent3">
                    <a:lumMod val="50000"/>
                  </a:schemeClr>
                </a:solidFill>
              </a:rPr>
              <a:t>Úr óbirtri ákvörðun</a:t>
            </a:r>
            <a:endParaRPr lang="is-I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229" y="830687"/>
            <a:ext cx="3713238" cy="52041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822" y="1047015"/>
            <a:ext cx="3699807" cy="52129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7257" y="1584359"/>
            <a:ext cx="3727983" cy="2421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7496" y="2445889"/>
            <a:ext cx="3713263" cy="1776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6658" y="2663760"/>
            <a:ext cx="3942134" cy="22797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5131" y="1907472"/>
            <a:ext cx="4361069" cy="26297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6091" y="2880117"/>
            <a:ext cx="4388042" cy="310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93653" y="3269143"/>
            <a:ext cx="4473276" cy="24731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3593798" y="3752733"/>
            <a:ext cx="506785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s-IS" dirty="0" smtClean="0"/>
              <a:t>Allir leggist á árar</a:t>
            </a:r>
          </a:p>
          <a:p>
            <a:pPr marL="342900" indent="-342900">
              <a:buFont typeface="+mj-lt"/>
              <a:buAutoNum type="arabicParenR"/>
            </a:pPr>
            <a:r>
              <a:rPr lang="is-IS" dirty="0" smtClean="0"/>
              <a:t>Framkvæmd samkeppnislaga</a:t>
            </a:r>
          </a:p>
        </p:txBody>
      </p:sp>
    </p:spTree>
    <p:extLst>
      <p:ext uri="{BB962C8B-B14F-4D97-AF65-F5344CB8AC3E}">
        <p14:creationId xmlns:p14="http://schemas.microsoft.com/office/powerpoint/2010/main" val="3856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Markaðsráðandi staða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Samspil birgja og smásala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Landbúnaður</a:t>
            </a:r>
          </a:p>
          <a:p>
            <a:pPr marL="0" indent="0">
              <a:buNone/>
            </a:pPr>
            <a:endParaRPr lang="is-IS" sz="2400" dirty="0"/>
          </a:p>
          <a:p>
            <a:pPr marL="0" indent="0">
              <a:buNone/>
            </a:pPr>
            <a:r>
              <a:rPr lang="is-IS" sz="2200" b="1" dirty="0" smtClean="0"/>
              <a:t>Hvernig bætum við hag neytenda?</a:t>
            </a:r>
            <a:endParaRPr lang="is-I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17" y="1965229"/>
            <a:ext cx="3658639" cy="213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267" y="2448344"/>
            <a:ext cx="3683749" cy="26713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96163" y="2017457"/>
            <a:ext cx="73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 smtClean="0">
                <a:solidFill>
                  <a:schemeClr val="accent3">
                    <a:lumMod val="50000"/>
                  </a:schemeClr>
                </a:solidFill>
              </a:rPr>
              <a:t>Úr óbirtri ákvörðun</a:t>
            </a:r>
            <a:endParaRPr lang="is-I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229" y="830687"/>
            <a:ext cx="3713238" cy="52041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822" y="1047015"/>
            <a:ext cx="3699807" cy="52129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7257" y="1584359"/>
            <a:ext cx="3727983" cy="2421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7496" y="2445889"/>
            <a:ext cx="3713263" cy="1776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6658" y="2663760"/>
            <a:ext cx="3942134" cy="22797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5131" y="1907472"/>
            <a:ext cx="4361069" cy="26297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6091" y="2880117"/>
            <a:ext cx="4388042" cy="310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93653" y="3269143"/>
            <a:ext cx="4473276" cy="24731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3593798" y="3752733"/>
            <a:ext cx="5067854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s-IS" dirty="0" smtClean="0"/>
              <a:t>Allir leggist á árar</a:t>
            </a:r>
          </a:p>
          <a:p>
            <a:pPr marL="342900" indent="-342900">
              <a:buFont typeface="+mj-lt"/>
              <a:buAutoNum type="arabicParenR"/>
            </a:pPr>
            <a:r>
              <a:rPr lang="is-IS" dirty="0" smtClean="0"/>
              <a:t>Framkvæmd samkeppnislaga</a:t>
            </a:r>
          </a:p>
          <a:p>
            <a:pPr marL="342900" indent="-342900">
              <a:buFont typeface="+mj-lt"/>
              <a:buAutoNum type="arabicParenR"/>
            </a:pPr>
            <a:r>
              <a:rPr lang="is-IS" dirty="0" smtClean="0"/>
              <a:t>Stjórnvöld dragi úr hindrunum af sínum völdum</a:t>
            </a:r>
          </a:p>
        </p:txBody>
      </p:sp>
    </p:spTree>
    <p:extLst>
      <p:ext uri="{BB962C8B-B14F-4D97-AF65-F5344CB8AC3E}">
        <p14:creationId xmlns:p14="http://schemas.microsoft.com/office/powerpoint/2010/main" val="17002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Markaðsráðandi staða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Samspil birgja og smásala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Landbúnaður</a:t>
            </a:r>
          </a:p>
          <a:p>
            <a:pPr marL="0" indent="0">
              <a:buNone/>
            </a:pPr>
            <a:endParaRPr lang="is-IS" sz="2400" dirty="0"/>
          </a:p>
          <a:p>
            <a:pPr marL="0" indent="0">
              <a:buNone/>
            </a:pPr>
            <a:r>
              <a:rPr lang="is-IS" sz="2200" b="1" dirty="0" smtClean="0"/>
              <a:t>Hvernig bætum við hag neytenda?</a:t>
            </a:r>
            <a:endParaRPr lang="is-I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17" y="1965229"/>
            <a:ext cx="3658639" cy="213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267" y="2448344"/>
            <a:ext cx="3683749" cy="26713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96163" y="2017457"/>
            <a:ext cx="73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 smtClean="0">
                <a:solidFill>
                  <a:schemeClr val="accent3">
                    <a:lumMod val="50000"/>
                  </a:schemeClr>
                </a:solidFill>
              </a:rPr>
              <a:t>Úr óbirtri ákvörðun</a:t>
            </a:r>
            <a:endParaRPr lang="is-I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229" y="830687"/>
            <a:ext cx="3713238" cy="52041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822" y="1047015"/>
            <a:ext cx="3699807" cy="52129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7257" y="1584359"/>
            <a:ext cx="3727983" cy="2421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7496" y="2445889"/>
            <a:ext cx="3713263" cy="1776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6658" y="2663760"/>
            <a:ext cx="3942134" cy="22797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5131" y="1907472"/>
            <a:ext cx="4361069" cy="26297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6091" y="2880117"/>
            <a:ext cx="4388042" cy="310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93653" y="3269143"/>
            <a:ext cx="4473276" cy="24731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3593798" y="3752733"/>
            <a:ext cx="506785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s-IS" dirty="0" smtClean="0"/>
              <a:t>Allir leggist á árar</a:t>
            </a:r>
          </a:p>
          <a:p>
            <a:pPr marL="342900" indent="-342900">
              <a:buFont typeface="+mj-lt"/>
              <a:buAutoNum type="arabicParenR"/>
            </a:pPr>
            <a:r>
              <a:rPr lang="is-IS" dirty="0" smtClean="0"/>
              <a:t>Framkvæmd samkeppnislaga</a:t>
            </a:r>
          </a:p>
          <a:p>
            <a:pPr marL="342900" indent="-342900">
              <a:buFont typeface="+mj-lt"/>
              <a:buAutoNum type="arabicParenR"/>
            </a:pPr>
            <a:r>
              <a:rPr lang="is-IS" dirty="0" smtClean="0"/>
              <a:t>Stjórnvöld dragi úr hindrunum af sínum völdum</a:t>
            </a:r>
          </a:p>
          <a:p>
            <a:pPr marL="342900" indent="-342900">
              <a:buFont typeface="+mj-lt"/>
              <a:buAutoNum type="arabicParenR"/>
            </a:pPr>
            <a:r>
              <a:rPr lang="is-IS" dirty="0" smtClean="0"/>
              <a:t>Hagsmunasamtök leggist á árarnar</a:t>
            </a:r>
          </a:p>
        </p:txBody>
      </p:sp>
    </p:spTree>
    <p:extLst>
      <p:ext uri="{BB962C8B-B14F-4D97-AF65-F5344CB8AC3E}">
        <p14:creationId xmlns:p14="http://schemas.microsoft.com/office/powerpoint/2010/main" val="22308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Markaðsráðandi staða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Samspil birgja og smásala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Landbúnaður</a:t>
            </a:r>
          </a:p>
          <a:p>
            <a:pPr marL="0" indent="0">
              <a:buNone/>
            </a:pPr>
            <a:endParaRPr lang="is-IS" sz="2400" dirty="0"/>
          </a:p>
          <a:p>
            <a:pPr marL="0" indent="0">
              <a:buNone/>
            </a:pPr>
            <a:r>
              <a:rPr lang="is-IS" sz="2200" b="1" dirty="0" smtClean="0"/>
              <a:t>Hvernig bætum við hag neytenda?</a:t>
            </a:r>
            <a:endParaRPr lang="is-I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17" y="1965229"/>
            <a:ext cx="3658639" cy="213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267" y="2448344"/>
            <a:ext cx="3683749" cy="26713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96163" y="2017457"/>
            <a:ext cx="73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 smtClean="0">
                <a:solidFill>
                  <a:schemeClr val="accent3">
                    <a:lumMod val="50000"/>
                  </a:schemeClr>
                </a:solidFill>
              </a:rPr>
              <a:t>Úr óbirtri ákvörðun</a:t>
            </a:r>
            <a:endParaRPr lang="is-I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229" y="830687"/>
            <a:ext cx="3713238" cy="52041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822" y="1047015"/>
            <a:ext cx="3699807" cy="52129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7257" y="1584359"/>
            <a:ext cx="3727983" cy="2421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7496" y="2445889"/>
            <a:ext cx="3713263" cy="1776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6658" y="2663760"/>
            <a:ext cx="3942134" cy="22797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5131" y="1907472"/>
            <a:ext cx="4361069" cy="26297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56091" y="2880117"/>
            <a:ext cx="4388042" cy="310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93653" y="3269143"/>
            <a:ext cx="4473276" cy="24731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3593798" y="3752733"/>
            <a:ext cx="5067854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s-IS" dirty="0" smtClean="0"/>
              <a:t>Allir leggist á árar</a:t>
            </a:r>
          </a:p>
          <a:p>
            <a:pPr marL="342900" indent="-342900">
              <a:buFont typeface="+mj-lt"/>
              <a:buAutoNum type="arabicParenR"/>
            </a:pPr>
            <a:r>
              <a:rPr lang="is-IS" dirty="0" smtClean="0"/>
              <a:t>Framkvæmd samkeppnislaga</a:t>
            </a:r>
          </a:p>
          <a:p>
            <a:pPr marL="342900" indent="-342900">
              <a:buFont typeface="+mj-lt"/>
              <a:buAutoNum type="arabicParenR"/>
            </a:pPr>
            <a:r>
              <a:rPr lang="is-IS" dirty="0" smtClean="0"/>
              <a:t>Stjórnvöld dragi úr hindrunum af sínum völdum</a:t>
            </a:r>
          </a:p>
          <a:p>
            <a:pPr marL="342900" indent="-342900">
              <a:buFont typeface="+mj-lt"/>
              <a:buAutoNum type="arabicParenR"/>
            </a:pPr>
            <a:r>
              <a:rPr lang="is-IS" dirty="0" smtClean="0"/>
              <a:t>Hagsmunasamtök leggist á árarnar</a:t>
            </a:r>
          </a:p>
          <a:p>
            <a:pPr marL="342900" indent="-342900">
              <a:buFont typeface="+mj-lt"/>
              <a:buAutoNum type="arabicParenR"/>
            </a:pPr>
            <a:r>
              <a:rPr lang="is-IS" dirty="0" smtClean="0"/>
              <a:t>Neytendaaðhald elft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873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376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25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17" y="1965229"/>
            <a:ext cx="3658639" cy="213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69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Markaðsráðandi staða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17" y="1965229"/>
            <a:ext cx="3658639" cy="213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1449" y="2524841"/>
            <a:ext cx="3957524" cy="25184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17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Markaðsráðandi staða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Samspil birgja og smásala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17" y="1965229"/>
            <a:ext cx="3658639" cy="213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267" y="2448344"/>
            <a:ext cx="3683749" cy="26713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229" y="830687"/>
            <a:ext cx="3713238" cy="52041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15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Markaðsráðandi staða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Samspil birgja og smásala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17" y="1965229"/>
            <a:ext cx="3658639" cy="213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267" y="2448344"/>
            <a:ext cx="3683749" cy="26713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96163" y="2017457"/>
            <a:ext cx="73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 smtClean="0">
                <a:solidFill>
                  <a:schemeClr val="accent3">
                    <a:lumMod val="50000"/>
                  </a:schemeClr>
                </a:solidFill>
              </a:rPr>
              <a:t>Úr óbirtri ákvörðun</a:t>
            </a:r>
            <a:endParaRPr lang="is-I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229" y="830687"/>
            <a:ext cx="3713238" cy="52041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822" y="1047015"/>
            <a:ext cx="3699807" cy="52129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71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98" y="850005"/>
            <a:ext cx="4044101" cy="483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Meginviðfangsefni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Samþjöppun </a:t>
            </a:r>
            <a:r>
              <a:rPr lang="is-IS" sz="2400" dirty="0"/>
              <a:t>og </a:t>
            </a:r>
            <a:r>
              <a:rPr lang="is-IS" sz="2400" dirty="0" smtClean="0"/>
              <a:t>samrunar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Markaðsráðandi staða</a:t>
            </a:r>
          </a:p>
          <a:p>
            <a:pPr marL="457200" indent="-457200">
              <a:buFont typeface="+mj-lt"/>
              <a:buAutoNum type="arabicParenR"/>
            </a:pPr>
            <a:r>
              <a:rPr lang="is-IS" sz="2400" dirty="0" smtClean="0"/>
              <a:t>Samspil birgja og smásala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7" y="368229"/>
            <a:ext cx="3713189" cy="52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57" y="1019815"/>
            <a:ext cx="3698543" cy="52673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68" y="1098388"/>
            <a:ext cx="838319" cy="404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01" y="1502930"/>
            <a:ext cx="3675585" cy="2405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217" y="1965229"/>
            <a:ext cx="3658639" cy="21375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267" y="2448344"/>
            <a:ext cx="3683749" cy="26713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96163" y="2017457"/>
            <a:ext cx="73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 smtClean="0">
                <a:solidFill>
                  <a:schemeClr val="accent3">
                    <a:lumMod val="50000"/>
                  </a:schemeClr>
                </a:solidFill>
              </a:rPr>
              <a:t>Úr óbirtri ákvörðun</a:t>
            </a:r>
            <a:endParaRPr lang="is-I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229" y="830687"/>
            <a:ext cx="3713238" cy="52041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822" y="1047015"/>
            <a:ext cx="3699807" cy="52129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7520" y="1584358"/>
            <a:ext cx="3787720" cy="26498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8721" y="4189835"/>
            <a:ext cx="3807153" cy="17912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61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5109</TotalTime>
  <Words>291</Words>
  <Application>Microsoft Office PowerPoint</Application>
  <PresentationFormat>On-screen Show (4:3)</PresentationFormat>
  <Paragraphs>110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1_Office Theme</vt:lpstr>
      <vt:lpstr>Office Theme</vt:lpstr>
      <vt:lpstr>Hvernig getum við bætt hag neytenda?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 hönnun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Edda Sigurdardottir</dc:creator>
  <cp:lastModifiedBy>Pall Gunnar Palsson</cp:lastModifiedBy>
  <cp:revision>203</cp:revision>
  <cp:lastPrinted>2014-02-18T13:52:55Z</cp:lastPrinted>
  <dcterms:created xsi:type="dcterms:W3CDTF">2011-04-28T16:17:37Z</dcterms:created>
  <dcterms:modified xsi:type="dcterms:W3CDTF">2019-03-13T23:25:16Z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-2016698260</vt:i4>
  </property>
  <property fmtid="{D5CDD505-2E9C-101B-9397-08002B2CF9AE}" pid="3" name="_NewReviewCycle">
    <vt:lpwstr/>
  </property>
  <property fmtid="{D5CDD505-2E9C-101B-9397-08002B2CF9AE}" pid="4" name="_EmailSubject">
    <vt:lpwstr>Það mætti setja þetta á heimasíðu og samfélagsmiðla</vt:lpwstr>
  </property>
  <property fmtid="{D5CDD505-2E9C-101B-9397-08002B2CF9AE}" pid="5" name="_AuthorEmail">
    <vt:lpwstr>PallGunnar@samkeppni.is</vt:lpwstr>
  </property>
  <property fmtid="{D5CDD505-2E9C-101B-9397-08002B2CF9AE}" pid="6" name="_AuthorEmailDisplayName">
    <vt:lpwstr>Páll Gunnar Pálsson</vt:lpwstr>
  </property>
</Properties>
</file>