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75" r:id="rId19"/>
    <p:sldId id="276" r:id="rId20"/>
    <p:sldId id="270" r:id="rId2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0066" autoAdjust="0"/>
  </p:normalViewPr>
  <p:slideViewPr>
    <p:cSldViewPr>
      <p:cViewPr varScale="1">
        <p:scale>
          <a:sx n="71" d="100"/>
          <a:sy n="71" d="100"/>
        </p:scale>
        <p:origin x="122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EDEB3B-9624-49A1-B0A1-041EFA77667B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wrap="square" lIns="91285" tIns="45641" rIns="91285" bIns="45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382812-585F-4247-9178-A74F7684A3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2043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2BF95F-6DD2-485D-949A-B8F9D0A13D24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285" tIns="45641" rIns="91285" bIns="4564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wrap="square" lIns="91285" tIns="45641" rIns="91285" bIns="45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217127-2232-44E0-8BA5-10C10B6C7C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8929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17127-2232-44E0-8BA5-10C10B6C7CE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585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17127-2232-44E0-8BA5-10C10B6C7CEF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312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17127-2232-44E0-8BA5-10C10B6C7CEF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87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3654-CBA8-4A6C-9EA3-53A3E5452177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6166-E060-4899-B34B-0673748066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913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79ED-0763-4E67-81DC-BE76A7C0D653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C68D-D216-48FF-9A20-48D1DB54B6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61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5E52-211A-41C1-8B5D-56C221CC3B69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7D8D-FDF3-4259-8F25-0FC52AD87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89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9DEE-B7A1-481C-BE5E-EF43C10DEBFB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8B5A-979B-4444-98F0-77E45E23EE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14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D396-7D0B-40EE-AB20-27F2C015BFF9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D806-D14C-4486-99F7-607E34AFF3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992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9AE5-3A3F-4B7B-A1D5-1F915E17204C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7CE9-A7C7-44AF-89FE-B86117D382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78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BFD6-BAB1-447A-BA10-429F00C291BA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5B86-4428-4E80-A1AC-AB783B64CA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55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6BEA-097D-46F7-A5F8-C8B424CD86B0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54FF-A89B-4210-B6DF-9AABF109B2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87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6F57-7C24-4D23-9E50-F494DC083546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FFF3-7BFB-478F-A977-2F2E097F57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701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32DA-6563-4C99-839F-F7F80FCB551B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0D36-E492-4EED-A044-59BE8F72AB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31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1" indent="0">
              <a:buNone/>
              <a:defRPr sz="2400"/>
            </a:lvl3pPr>
            <a:lvl4pPr marL="1371091" indent="0">
              <a:buNone/>
              <a:defRPr sz="2000"/>
            </a:lvl4pPr>
            <a:lvl5pPr marL="1828122" indent="0">
              <a:buNone/>
              <a:defRPr sz="2000"/>
            </a:lvl5pPr>
            <a:lvl6pPr marL="2285151" indent="0">
              <a:buNone/>
              <a:defRPr sz="2000"/>
            </a:lvl6pPr>
            <a:lvl7pPr marL="2742183" indent="0">
              <a:buNone/>
              <a:defRPr sz="2000"/>
            </a:lvl7pPr>
            <a:lvl8pPr marL="3199213" indent="0">
              <a:buNone/>
              <a:defRPr sz="2000"/>
            </a:lvl8pPr>
            <a:lvl9pPr marL="3656244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6568B-DB8C-443F-B478-CA5D46CF6C36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DA04-7DFE-4E99-99A6-F57F287E2F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628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EFBD4-5709-45DF-8E09-D7C13CB74A8E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7D4373-7397-4296-AFAB-EF341F072F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  <p:sldLayoutId id="2147485328" r:id="rId2"/>
    <p:sldLayoutId id="2147485329" r:id="rId3"/>
    <p:sldLayoutId id="2147485330" r:id="rId4"/>
    <p:sldLayoutId id="2147485331" r:id="rId5"/>
    <p:sldLayoutId id="2147485332" r:id="rId6"/>
    <p:sldLayoutId id="2147485333" r:id="rId7"/>
    <p:sldLayoutId id="2147485334" r:id="rId8"/>
    <p:sldLayoutId id="2147485335" r:id="rId9"/>
    <p:sldLayoutId id="2147485336" r:id="rId10"/>
    <p:sldLayoutId id="21474853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6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2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7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8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9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competition/consultations/2015_effective_enforcers/index_e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ftasurv.int/competition/national/co-operation-with-national-cour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tasurv.int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SF/forskrift/2013-12-11-1465" TargetMode="External"/><Relationship Id="rId2" Type="http://schemas.openxmlformats.org/officeDocument/2006/relationships/hyperlink" Target="http://www.eftasurv.int/competition/notices-and-guidelin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D:\Logo\ESA_logo_Col_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419600"/>
            <a:ext cx="1335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5" name="Group 10"/>
          <p:cNvGrpSpPr>
            <a:grpSpLocks/>
          </p:cNvGrpSpPr>
          <p:nvPr/>
        </p:nvGrpSpPr>
        <p:grpSpPr bwMode="auto">
          <a:xfrm>
            <a:off x="0" y="-304800"/>
            <a:ext cx="5943600" cy="8404225"/>
            <a:chOff x="0" y="-479596"/>
            <a:chExt cx="5943599" cy="8404396"/>
          </a:xfrm>
        </p:grpSpPr>
        <p:pic>
          <p:nvPicPr>
            <p:cNvPr id="74758" name="Picture 2" descr="D:\Presentations\AR2012 images\Front p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9596"/>
              <a:ext cx="5943599" cy="84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038599" y="5410149"/>
              <a:ext cx="1828800" cy="25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0399" y="1371467"/>
              <a:ext cx="2514600" cy="76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 rot="13294438">
            <a:off x="4000500" y="1327150"/>
            <a:ext cx="3692525" cy="654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eaLnBrk="1" hangingPunct="1">
              <a:defRPr/>
            </a:pPr>
            <a:endParaRPr lang="en-GB" sz="36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74757" name="TextBox 12"/>
          <p:cNvSpPr txBox="1">
            <a:spLocks noChangeArrowheads="1"/>
          </p:cNvSpPr>
          <p:nvPr/>
        </p:nvSpPr>
        <p:spPr bwMode="auto">
          <a:xfrm>
            <a:off x="4419600" y="1065213"/>
            <a:ext cx="4191000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en-GB" altLang="en-US" sz="24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Some thoughts on enforcing EEA competition law in Iceland</a:t>
            </a:r>
          </a:p>
          <a:p>
            <a:pPr algn="r" eaLnBrk="1" hangingPunct="1">
              <a:lnSpc>
                <a:spcPct val="150000"/>
              </a:lnSpc>
              <a:spcBef>
                <a:spcPts val="600"/>
              </a:spcBef>
            </a:pPr>
            <a:r>
              <a:rPr lang="nb-NO" altLang="en-US" sz="20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17 </a:t>
            </a:r>
            <a:r>
              <a:rPr lang="nb-NO" altLang="en-US" sz="200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February</a:t>
            </a:r>
            <a:r>
              <a:rPr lang="nb-NO" altLang="en-US" sz="20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2016</a:t>
            </a:r>
          </a:p>
        </p:txBody>
      </p:sp>
      <p:pic>
        <p:nvPicPr>
          <p:cNvPr id="10" name="Picture 9" descr="J:\Press &amp; Information\Til presentasjoner\twit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95" y="271324"/>
            <a:ext cx="35680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169996" y="231289"/>
            <a:ext cx="13716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6" tIns="45703" rIns="91406" bIns="4570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</a:rPr>
              <a:t>@</a:t>
            </a:r>
            <a:r>
              <a:rPr lang="en-GB" altLang="en-US" sz="1800" dirty="0" err="1">
                <a:solidFill>
                  <a:srgbClr val="000000"/>
                </a:solidFill>
              </a:rPr>
              <a:t>eftasurv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196" y="271324"/>
            <a:ext cx="292304" cy="25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8296" y="271324"/>
            <a:ext cx="292304" cy="25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5895487"/>
            <a:ext cx="40576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 smtClean="0">
                <a:solidFill>
                  <a:schemeClr val="tx2"/>
                </a:solidFill>
              </a:rPr>
              <a:t>Gjermund Mathisen</a:t>
            </a:r>
          </a:p>
          <a:p>
            <a:pPr>
              <a:lnSpc>
                <a:spcPct val="150000"/>
              </a:lnSpc>
            </a:pPr>
            <a:r>
              <a:rPr lang="nb-NO" dirty="0" err="1" smtClean="0">
                <a:solidFill>
                  <a:schemeClr val="tx2"/>
                </a:solidFill>
              </a:rPr>
              <a:t>Director</a:t>
            </a:r>
            <a:r>
              <a:rPr lang="nb-NO" dirty="0" smtClean="0">
                <a:solidFill>
                  <a:schemeClr val="tx2"/>
                </a:solidFill>
              </a:rPr>
              <a:t> for </a:t>
            </a:r>
            <a:r>
              <a:rPr lang="nb-NO" dirty="0" err="1" smtClean="0">
                <a:solidFill>
                  <a:schemeClr val="tx2"/>
                </a:solidFill>
              </a:rPr>
              <a:t>Competition</a:t>
            </a:r>
            <a:r>
              <a:rPr lang="nb-NO" dirty="0" smtClean="0">
                <a:solidFill>
                  <a:schemeClr val="tx2"/>
                </a:solidFill>
              </a:rPr>
              <a:t> and State </a:t>
            </a:r>
            <a:r>
              <a:rPr lang="nb-NO" dirty="0" err="1" smtClean="0">
                <a:solidFill>
                  <a:schemeClr val="tx2"/>
                </a:solidFill>
              </a:rPr>
              <a:t>aid</a:t>
            </a:r>
            <a:endParaRPr lang="nb-NO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ESA’s</a:t>
            </a:r>
            <a:r>
              <a:rPr lang="nb-NO" dirty="0" smtClean="0">
                <a:solidFill>
                  <a:srgbClr val="FF0000"/>
                </a:solidFill>
              </a:rPr>
              <a:t> Fining Guidelines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/>
          <a:lstStyle/>
          <a:p>
            <a:r>
              <a:rPr lang="nb-NO" dirty="0" err="1"/>
              <a:t>T</a:t>
            </a:r>
            <a:r>
              <a:rPr lang="nb-NO" dirty="0" err="1" smtClean="0"/>
              <a:t>wo-step</a:t>
            </a:r>
            <a:r>
              <a:rPr lang="nb-NO" dirty="0" smtClean="0"/>
              <a:t> </a:t>
            </a:r>
            <a:r>
              <a:rPr lang="nb-NO" dirty="0" err="1" smtClean="0"/>
              <a:t>methodology</a:t>
            </a:r>
            <a:r>
              <a:rPr lang="nb-NO" dirty="0" smtClean="0"/>
              <a:t>: first, a </a:t>
            </a:r>
            <a:r>
              <a:rPr lang="nb-NO" dirty="0" err="1" smtClean="0"/>
              <a:t>basic</a:t>
            </a:r>
            <a:r>
              <a:rPr lang="nb-NO" dirty="0" smtClean="0"/>
              <a:t> </a:t>
            </a:r>
            <a:r>
              <a:rPr lang="nb-NO" dirty="0" err="1" smtClean="0"/>
              <a:t>amount</a:t>
            </a:r>
            <a:r>
              <a:rPr lang="nb-NO" dirty="0" smtClean="0"/>
              <a:t> is </a:t>
            </a:r>
            <a:r>
              <a:rPr lang="nb-NO" dirty="0" err="1" smtClean="0"/>
              <a:t>determined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adjusted</a:t>
            </a:r>
            <a:r>
              <a:rPr lang="nb-NO" dirty="0" smtClean="0"/>
              <a:t> up/</a:t>
            </a:r>
            <a:r>
              <a:rPr lang="nb-NO" dirty="0" err="1" smtClean="0"/>
              <a:t>downwards</a:t>
            </a:r>
            <a:endParaRPr lang="nb-NO" dirty="0" smtClean="0"/>
          </a:p>
          <a:p>
            <a:r>
              <a:rPr lang="nb-NO" dirty="0" smtClean="0"/>
              <a:t>Basic </a:t>
            </a:r>
            <a:r>
              <a:rPr lang="nb-NO" dirty="0" err="1" smtClean="0"/>
              <a:t>amount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by </a:t>
            </a:r>
            <a:r>
              <a:rPr lang="nb-NO" dirty="0" err="1" smtClean="0"/>
              <a:t>reference</a:t>
            </a:r>
            <a:r>
              <a:rPr lang="nb-NO" dirty="0" smtClean="0"/>
              <a:t> to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sales; up to 30% </a:t>
            </a:r>
            <a:r>
              <a:rPr lang="nb-NO" dirty="0" err="1" smtClean="0"/>
              <a:t>depending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gravity</a:t>
            </a:r>
            <a:r>
              <a:rPr lang="nb-NO" dirty="0" smtClean="0"/>
              <a:t> (</a:t>
            </a:r>
            <a:r>
              <a:rPr lang="nb-NO" dirty="0" err="1" smtClean="0"/>
              <a:t>highest</a:t>
            </a:r>
            <a:r>
              <a:rPr lang="nb-NO" dirty="0" smtClean="0"/>
              <a:t> for grave </a:t>
            </a:r>
            <a:r>
              <a:rPr lang="nb-NO" dirty="0" err="1" smtClean="0"/>
              <a:t>infringements</a:t>
            </a:r>
            <a:r>
              <a:rPr lang="nb-NO" dirty="0" smtClean="0"/>
              <a:t>, e.g. price-</a:t>
            </a:r>
            <a:r>
              <a:rPr lang="nb-NO" dirty="0" err="1" smtClean="0"/>
              <a:t>fixing</a:t>
            </a:r>
            <a:r>
              <a:rPr lang="nb-NO" dirty="0" smtClean="0"/>
              <a:t>); </a:t>
            </a:r>
            <a:r>
              <a:rPr lang="nb-NO" dirty="0" err="1" smtClean="0"/>
              <a:t>this</a:t>
            </a:r>
            <a:r>
              <a:rPr lang="nb-NO" dirty="0" smtClean="0"/>
              <a:t> is in turn </a:t>
            </a:r>
            <a:r>
              <a:rPr lang="nb-NO" dirty="0" err="1" smtClean="0"/>
              <a:t>multiplied</a:t>
            </a:r>
            <a:r>
              <a:rPr lang="nb-NO" dirty="0" smtClean="0"/>
              <a:t> by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endParaRPr lang="nb-NO" dirty="0" smtClean="0"/>
          </a:p>
          <a:p>
            <a:r>
              <a:rPr lang="nb-NO" dirty="0" err="1" smtClean="0"/>
              <a:t>Aggravating</a:t>
            </a:r>
            <a:r>
              <a:rPr lang="nb-NO" dirty="0" smtClean="0"/>
              <a:t>/</a:t>
            </a:r>
            <a:r>
              <a:rPr lang="nb-NO" dirty="0" err="1" smtClean="0"/>
              <a:t>mitigating</a:t>
            </a:r>
            <a:r>
              <a:rPr lang="nb-NO" dirty="0" smtClean="0"/>
              <a:t> </a:t>
            </a:r>
            <a:r>
              <a:rPr lang="nb-NO" dirty="0" err="1" smtClean="0"/>
              <a:t>circumstances</a:t>
            </a:r>
            <a:r>
              <a:rPr lang="nb-NO" dirty="0" smtClean="0"/>
              <a:t>…</a:t>
            </a:r>
          </a:p>
          <a:p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increase</a:t>
            </a:r>
            <a:r>
              <a:rPr lang="nb-NO" dirty="0" smtClean="0"/>
              <a:t> for </a:t>
            </a:r>
            <a:r>
              <a:rPr lang="nb-NO" dirty="0" err="1" smtClean="0"/>
              <a:t>deterrence</a:t>
            </a:r>
            <a:endParaRPr lang="nb-NO" dirty="0" smtClean="0"/>
          </a:p>
          <a:p>
            <a:r>
              <a:rPr lang="nb-NO" dirty="0" smtClean="0"/>
              <a:t>Legal </a:t>
            </a:r>
            <a:r>
              <a:rPr lang="nb-NO" dirty="0" err="1" smtClean="0"/>
              <a:t>maximum</a:t>
            </a:r>
            <a:r>
              <a:rPr lang="nb-NO" dirty="0" smtClean="0"/>
              <a:t>: 10%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annual</a:t>
            </a:r>
            <a:r>
              <a:rPr lang="nb-NO" dirty="0" smtClean="0"/>
              <a:t> global turnover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9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Today’s</a:t>
            </a:r>
            <a:r>
              <a:rPr lang="nb-NO" dirty="0" smtClean="0"/>
              <a:t> </a:t>
            </a:r>
            <a:r>
              <a:rPr lang="nb-NO" dirty="0" err="1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Fines in </a:t>
            </a:r>
            <a:r>
              <a:rPr lang="nb-NO" dirty="0" err="1" smtClean="0"/>
              <a:t>competition</a:t>
            </a:r>
            <a:r>
              <a:rPr lang="nb-NO" dirty="0" smtClean="0"/>
              <a:t> cases – </a:t>
            </a:r>
            <a:r>
              <a:rPr lang="nb-NO" dirty="0" err="1" smtClean="0"/>
              <a:t>finding</a:t>
            </a:r>
            <a:r>
              <a:rPr lang="nb-NO" dirty="0" smtClean="0"/>
              <a:t> the </a:t>
            </a:r>
            <a:r>
              <a:rPr lang="nb-NO" dirty="0" err="1" smtClean="0"/>
              <a:t>appropriate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r>
              <a:rPr lang="nb-NO" dirty="0" err="1" smtClean="0">
                <a:solidFill>
                  <a:srgbClr val="00B050"/>
                </a:solidFill>
              </a:rPr>
              <a:t>Enforcing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Articles</a:t>
            </a:r>
            <a:r>
              <a:rPr lang="nb-NO" dirty="0" smtClean="0">
                <a:solidFill>
                  <a:srgbClr val="00B050"/>
                </a:solidFill>
              </a:rPr>
              <a:t> 53 and 54 </a:t>
            </a:r>
            <a:r>
              <a:rPr lang="nb-NO" dirty="0" err="1" smtClean="0">
                <a:solidFill>
                  <a:srgbClr val="00B050"/>
                </a:solidFill>
              </a:rPr>
              <a:t>of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the</a:t>
            </a:r>
            <a:r>
              <a:rPr lang="nb-NO" dirty="0" smtClean="0">
                <a:solidFill>
                  <a:srgbClr val="00B050"/>
                </a:solidFill>
              </a:rPr>
              <a:t> EEA Agreement in </a:t>
            </a:r>
            <a:r>
              <a:rPr lang="nb-NO" dirty="0" err="1" smtClean="0">
                <a:solidFill>
                  <a:srgbClr val="00B050"/>
                </a:solidFill>
              </a:rPr>
              <a:t>Iceland</a:t>
            </a:r>
            <a:r>
              <a:rPr lang="nb-NO" dirty="0" smtClean="0">
                <a:solidFill>
                  <a:srgbClr val="00B050"/>
                </a:solidFill>
              </a:rPr>
              <a:t> – ICA and ESA</a:t>
            </a:r>
          </a:p>
          <a:p>
            <a:r>
              <a:rPr lang="nb-NO" dirty="0" err="1" smtClean="0"/>
              <a:t>Further</a:t>
            </a:r>
            <a:r>
              <a:rPr lang="nb-NO" dirty="0" smtClean="0"/>
              <a:t> action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/>
              <a:t>ESA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smtClean="0"/>
              <a:t>in </a:t>
            </a:r>
            <a:r>
              <a:rPr lang="nb-NO" dirty="0" err="1" smtClean="0"/>
              <a:t>Iceland</a:t>
            </a:r>
            <a:r>
              <a:rPr lang="nb-NO" dirty="0"/>
              <a:t> </a:t>
            </a:r>
            <a:r>
              <a:rPr lang="nb-NO" dirty="0" smtClean="0"/>
              <a:t>–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companies</a:t>
            </a:r>
            <a:r>
              <a:rPr lang="nb-NO" dirty="0" smtClean="0"/>
              <a:t>,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authorities</a:t>
            </a:r>
            <a:r>
              <a:rPr lang="nb-NO" dirty="0" smtClean="0"/>
              <a:t>, in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courts</a:t>
            </a:r>
            <a:endParaRPr lang="nb-NO" dirty="0" smtClean="0"/>
          </a:p>
          <a:p>
            <a:r>
              <a:rPr lang="nb-NO" i="1" dirty="0" err="1" smtClean="0"/>
              <a:t>Examples</a:t>
            </a:r>
            <a:r>
              <a:rPr lang="nb-NO" i="1" dirty="0" smtClean="0"/>
              <a:t> and </a:t>
            </a:r>
            <a:r>
              <a:rPr lang="nb-NO" i="1" dirty="0" err="1" smtClean="0"/>
              <a:t>illustrations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150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00B050"/>
                </a:solidFill>
              </a:rPr>
              <a:t>Enforcing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Articles</a:t>
            </a:r>
            <a:r>
              <a:rPr lang="nb-NO" dirty="0" smtClean="0">
                <a:solidFill>
                  <a:srgbClr val="00B050"/>
                </a:solidFill>
              </a:rPr>
              <a:t> 53 and 54 EEA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GB" dirty="0" smtClean="0"/>
              <a:t>ICA obliged to apply Article 53/54 EEA whenever there is an </a:t>
            </a:r>
            <a:r>
              <a:rPr lang="en-GB" i="1" dirty="0" smtClean="0"/>
              <a:t>effect on trade</a:t>
            </a:r>
            <a:endParaRPr lang="en-GB" dirty="0" smtClean="0"/>
          </a:p>
          <a:p>
            <a:r>
              <a:rPr lang="en-GB" dirty="0" smtClean="0"/>
              <a:t>The same is the case in other EU and EFTA States: national competition authorities (NCAs) are the </a:t>
            </a:r>
            <a:r>
              <a:rPr lang="nb-NO" dirty="0" smtClean="0"/>
              <a:t>«</a:t>
            </a:r>
            <a:r>
              <a:rPr lang="en-GB" dirty="0" smtClean="0"/>
              <a:t>first line</a:t>
            </a:r>
            <a:r>
              <a:rPr lang="nb-NO" dirty="0" smtClean="0"/>
              <a:t>»</a:t>
            </a:r>
            <a:r>
              <a:rPr lang="en-GB" dirty="0" smtClean="0"/>
              <a:t> in enforcing the rules</a:t>
            </a:r>
          </a:p>
          <a:p>
            <a:r>
              <a:rPr lang="en-GB" dirty="0" smtClean="0"/>
              <a:t>NCAs must thus be independent and have the toolbox they need to be effective</a:t>
            </a:r>
          </a:p>
          <a:p>
            <a:r>
              <a:rPr lang="en-GB" dirty="0" smtClean="0"/>
              <a:t>In addition, cooperation with Brussels is key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8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00B050"/>
                </a:solidFill>
              </a:rPr>
              <a:t>Effect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on</a:t>
            </a:r>
            <a:r>
              <a:rPr lang="nb-NO" dirty="0" smtClean="0">
                <a:solidFill>
                  <a:srgbClr val="00B050"/>
                </a:solidFill>
              </a:rPr>
              <a:t> trade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/>
          <a:lstStyle/>
          <a:p>
            <a:r>
              <a:rPr lang="is-IS" dirty="0" err="1" smtClean="0"/>
              <a:t>Whenever</a:t>
            </a:r>
            <a:r>
              <a:rPr lang="is-IS" dirty="0" smtClean="0"/>
              <a:t> </a:t>
            </a:r>
            <a:r>
              <a:rPr lang="is-IS" dirty="0"/>
              <a:t>there is an effect on trade, Article 53/54 EEA </a:t>
            </a:r>
            <a:r>
              <a:rPr lang="is-IS" i="1" dirty="0" err="1" smtClean="0"/>
              <a:t>shall</a:t>
            </a:r>
            <a:r>
              <a:rPr lang="is-IS" i="1" dirty="0" smtClean="0"/>
              <a:t> </a:t>
            </a:r>
            <a:r>
              <a:rPr lang="is-IS" dirty="0" err="1" smtClean="0"/>
              <a:t>be</a:t>
            </a:r>
            <a:r>
              <a:rPr lang="is-IS" dirty="0" smtClean="0"/>
              <a:t> applied when ICA </a:t>
            </a:r>
            <a:r>
              <a:rPr lang="is-IS" dirty="0" err="1" smtClean="0"/>
              <a:t>acts</a:t>
            </a:r>
            <a:endParaRPr lang="is-IS" dirty="0" smtClean="0"/>
          </a:p>
          <a:p>
            <a:r>
              <a:rPr lang="is-IS" dirty="0" err="1" smtClean="0"/>
              <a:t>Low</a:t>
            </a:r>
            <a:r>
              <a:rPr lang="is-IS" dirty="0" smtClean="0"/>
              <a:t> </a:t>
            </a:r>
            <a:r>
              <a:rPr lang="is-IS" dirty="0" err="1" smtClean="0"/>
              <a:t>threshold</a:t>
            </a:r>
            <a:r>
              <a:rPr lang="is-IS" dirty="0" smtClean="0"/>
              <a:t>, </a:t>
            </a:r>
            <a:r>
              <a:rPr lang="is-IS" dirty="0" err="1" smtClean="0"/>
              <a:t>which</a:t>
            </a:r>
            <a:r>
              <a:rPr lang="is-IS" dirty="0" smtClean="0"/>
              <a:t> </a:t>
            </a:r>
            <a:r>
              <a:rPr lang="is-IS" dirty="0" err="1" smtClean="0"/>
              <a:t>may</a:t>
            </a:r>
            <a:r>
              <a:rPr lang="is-IS" dirty="0" smtClean="0"/>
              <a:t> </a:t>
            </a:r>
            <a:r>
              <a:rPr lang="is-IS" dirty="0" err="1" smtClean="0"/>
              <a:t>be</a:t>
            </a:r>
            <a:r>
              <a:rPr lang="is-IS" dirty="0" smtClean="0"/>
              <a:t> met </a:t>
            </a:r>
            <a:r>
              <a:rPr lang="is-IS" dirty="0" err="1" smtClean="0"/>
              <a:t>also</a:t>
            </a:r>
            <a:r>
              <a:rPr lang="is-IS" dirty="0" smtClean="0"/>
              <a:t> </a:t>
            </a:r>
            <a:r>
              <a:rPr lang="is-IS" dirty="0" err="1" smtClean="0"/>
              <a:t>where</a:t>
            </a:r>
            <a:r>
              <a:rPr lang="is-IS" dirty="0" smtClean="0"/>
              <a:t> the </a:t>
            </a:r>
            <a:r>
              <a:rPr lang="is-IS" dirty="0" err="1" smtClean="0"/>
              <a:t>relevant</a:t>
            </a:r>
            <a:r>
              <a:rPr lang="is-IS" dirty="0" smtClean="0"/>
              <a:t> market is </a:t>
            </a:r>
            <a:r>
              <a:rPr lang="is-IS" dirty="0" err="1" smtClean="0"/>
              <a:t>national</a:t>
            </a:r>
            <a:r>
              <a:rPr lang="is-IS" dirty="0" smtClean="0"/>
              <a:t> or </a:t>
            </a:r>
            <a:r>
              <a:rPr lang="is-IS" dirty="0" err="1" smtClean="0"/>
              <a:t>regional</a:t>
            </a:r>
            <a:endParaRPr lang="is-IS" dirty="0" smtClean="0"/>
          </a:p>
          <a:p>
            <a:r>
              <a:rPr lang="is-IS" dirty="0" smtClean="0"/>
              <a:t>It is </a:t>
            </a:r>
            <a:r>
              <a:rPr lang="is-IS" dirty="0" err="1" smtClean="0"/>
              <a:t>sufficient</a:t>
            </a:r>
            <a:r>
              <a:rPr lang="is-IS" dirty="0" smtClean="0"/>
              <a:t> </a:t>
            </a:r>
            <a:r>
              <a:rPr lang="is-IS" dirty="0" err="1" smtClean="0"/>
              <a:t>that</a:t>
            </a:r>
            <a:r>
              <a:rPr lang="is-IS" dirty="0" smtClean="0"/>
              <a:t> </a:t>
            </a:r>
            <a:r>
              <a:rPr lang="is-IS" dirty="0" err="1" smtClean="0"/>
              <a:t>trade</a:t>
            </a:r>
            <a:r>
              <a:rPr lang="is-IS" dirty="0"/>
              <a:t> </a:t>
            </a:r>
            <a:r>
              <a:rPr lang="is-IS" i="1" dirty="0" err="1" smtClean="0"/>
              <a:t>may</a:t>
            </a:r>
            <a:r>
              <a:rPr lang="is-IS" dirty="0" smtClean="0"/>
              <a:t> </a:t>
            </a:r>
            <a:r>
              <a:rPr lang="is-IS" dirty="0" err="1" smtClean="0"/>
              <a:t>be</a:t>
            </a:r>
            <a:r>
              <a:rPr lang="is-IS" dirty="0" smtClean="0"/>
              <a:t> </a:t>
            </a:r>
            <a:r>
              <a:rPr lang="is-IS" dirty="0" err="1" smtClean="0"/>
              <a:t>effected</a:t>
            </a:r>
            <a:r>
              <a:rPr lang="nb-NO" dirty="0" smtClean="0"/>
              <a:t>; </a:t>
            </a:r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requirement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it </a:t>
            </a:r>
            <a:r>
              <a:rPr lang="nb-NO" dirty="0" err="1" smtClean="0"/>
              <a:t>actually</a:t>
            </a:r>
            <a:r>
              <a:rPr lang="nb-NO" dirty="0" smtClean="0"/>
              <a:t> is </a:t>
            </a:r>
            <a:r>
              <a:rPr lang="nb-NO" dirty="0" err="1" smtClean="0"/>
              <a:t>affected</a:t>
            </a:r>
            <a:r>
              <a:rPr lang="nb-NO" dirty="0" smtClean="0"/>
              <a:t>; </a:t>
            </a:r>
            <a:r>
              <a:rPr lang="nb-NO" dirty="0" err="1" smtClean="0"/>
              <a:t>required</a:t>
            </a:r>
            <a:r>
              <a:rPr lang="nb-NO" dirty="0" smtClean="0"/>
              <a:t> is </a:t>
            </a:r>
            <a:r>
              <a:rPr lang="nb-NO" dirty="0" err="1" smtClean="0"/>
              <a:t>merely</a:t>
            </a:r>
            <a:r>
              <a:rPr lang="nb-NO" dirty="0" smtClean="0"/>
              <a:t> a «</a:t>
            </a:r>
            <a:r>
              <a:rPr lang="nb-NO" dirty="0" err="1" smtClean="0"/>
              <a:t>direct</a:t>
            </a:r>
            <a:r>
              <a:rPr lang="nb-NO" dirty="0" smtClean="0"/>
              <a:t> or </a:t>
            </a:r>
            <a:r>
              <a:rPr lang="nb-NO" dirty="0" err="1" smtClean="0"/>
              <a:t>indirect</a:t>
            </a:r>
            <a:r>
              <a:rPr lang="nb-NO" dirty="0" smtClean="0"/>
              <a:t>, </a:t>
            </a:r>
            <a:r>
              <a:rPr lang="nb-NO" dirty="0" err="1" smtClean="0"/>
              <a:t>actual</a:t>
            </a:r>
            <a:r>
              <a:rPr lang="nb-NO" dirty="0" smtClean="0"/>
              <a:t> or </a:t>
            </a:r>
            <a:r>
              <a:rPr lang="nb-NO" dirty="0" err="1" smtClean="0"/>
              <a:t>potential</a:t>
            </a:r>
            <a:r>
              <a:rPr lang="nb-NO" dirty="0" smtClean="0"/>
              <a:t> </a:t>
            </a:r>
            <a:r>
              <a:rPr lang="nb-NO" dirty="0" err="1" smtClean="0"/>
              <a:t>influence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the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trade»</a:t>
            </a:r>
          </a:p>
          <a:p>
            <a:r>
              <a:rPr lang="nb-NO" dirty="0" err="1" smtClean="0"/>
              <a:t>Also</a:t>
            </a:r>
            <a:r>
              <a:rPr lang="nb-NO" dirty="0" smtClean="0"/>
              <a:t> an </a:t>
            </a:r>
            <a:r>
              <a:rPr lang="nb-NO" i="1" dirty="0" err="1" smtClean="0"/>
              <a:t>increase</a:t>
            </a:r>
            <a:r>
              <a:rPr lang="nb-NO" dirty="0" smtClean="0"/>
              <a:t> in trade </a:t>
            </a:r>
            <a:r>
              <a:rPr lang="nb-NO" dirty="0" err="1" smtClean="0"/>
              <a:t>fulfils</a:t>
            </a:r>
            <a:r>
              <a:rPr lang="nb-NO" dirty="0" smtClean="0"/>
              <a:t> the </a:t>
            </a:r>
            <a:r>
              <a:rPr lang="nb-NO" dirty="0" err="1" smtClean="0"/>
              <a:t>criteria</a:t>
            </a:r>
            <a:r>
              <a:rPr lang="nb-NO" dirty="0" smtClean="0"/>
              <a:t>!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6334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00B050"/>
                </a:solidFill>
              </a:rPr>
              <a:t>Strengthening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the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NCAs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As </a:t>
            </a:r>
            <a:r>
              <a:rPr lang="nb-NO" dirty="0" err="1" smtClean="0"/>
              <a:t>the</a:t>
            </a:r>
            <a:r>
              <a:rPr lang="nb-NO" dirty="0" smtClean="0"/>
              <a:t> ”first line”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enforcement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EU/EEA </a:t>
            </a:r>
            <a:r>
              <a:rPr lang="nb-NO" dirty="0" err="1" smtClean="0"/>
              <a:t>competition</a:t>
            </a:r>
            <a:r>
              <a:rPr lang="nb-NO" dirty="0" smtClean="0"/>
              <a:t> </a:t>
            </a:r>
            <a:r>
              <a:rPr lang="nb-NO" dirty="0" err="1" smtClean="0"/>
              <a:t>rules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NCAs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be </a:t>
            </a:r>
            <a:r>
              <a:rPr lang="nb-NO" dirty="0" err="1" smtClean="0"/>
              <a:t>strengthened</a:t>
            </a:r>
            <a:r>
              <a:rPr lang="nb-NO" dirty="0" smtClean="0"/>
              <a:t> in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independence</a:t>
            </a:r>
            <a:r>
              <a:rPr lang="nb-NO" dirty="0" smtClean="0"/>
              <a:t> and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toolbox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have at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disposal</a:t>
            </a:r>
            <a:endParaRPr lang="nb-NO" dirty="0" smtClean="0"/>
          </a:p>
          <a:p>
            <a:r>
              <a:rPr lang="nb-NO" dirty="0" smtClean="0"/>
              <a:t>The Commission has </a:t>
            </a:r>
            <a:r>
              <a:rPr lang="nb-NO" dirty="0" err="1" smtClean="0"/>
              <a:t>launched</a:t>
            </a:r>
            <a:r>
              <a:rPr lang="nb-NO" dirty="0" smtClean="0"/>
              <a:t> an </a:t>
            </a:r>
            <a:r>
              <a:rPr lang="nb-NO" dirty="0" err="1" smtClean="0"/>
              <a:t>initiative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«</a:t>
            </a:r>
            <a:r>
              <a:rPr lang="en-US" dirty="0"/>
              <a:t>Empowering the national competition authorities to be more effective enforcers</a:t>
            </a:r>
            <a:r>
              <a:rPr lang="nb-NO" dirty="0" smtClean="0"/>
              <a:t>»</a:t>
            </a:r>
          </a:p>
          <a:p>
            <a:r>
              <a:rPr lang="is-IS" dirty="0">
                <a:hlinkClick r:id="rId2"/>
              </a:rPr>
              <a:t>http://</a:t>
            </a:r>
            <a:r>
              <a:rPr lang="is-IS" dirty="0" smtClean="0">
                <a:hlinkClick r:id="rId2"/>
              </a:rPr>
              <a:t>ec.europa.eu/competition/consultations/2015_effective_enforcers/index_en.html</a:t>
            </a:r>
            <a:r>
              <a:rPr lang="is-IS" dirty="0" smtClean="0"/>
              <a:t>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11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B050"/>
                </a:solidFill>
              </a:rPr>
              <a:t>Cooperation </a:t>
            </a:r>
            <a:r>
              <a:rPr lang="nb-NO" dirty="0" err="1" smtClean="0">
                <a:solidFill>
                  <a:srgbClr val="00B050"/>
                </a:solidFill>
              </a:rPr>
              <a:t>with</a:t>
            </a:r>
            <a:r>
              <a:rPr lang="nb-NO" dirty="0" smtClean="0">
                <a:solidFill>
                  <a:srgbClr val="00B050"/>
                </a:solidFill>
              </a:rPr>
              <a:t> Brussels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ICA, as all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NCAs</a:t>
            </a:r>
            <a:r>
              <a:rPr lang="nb-NO" dirty="0" smtClean="0"/>
              <a:t> in EU/EFTA, is </a:t>
            </a:r>
            <a:r>
              <a:rPr lang="nb-NO" dirty="0" err="1" smtClean="0"/>
              <a:t>obliged</a:t>
            </a:r>
            <a:r>
              <a:rPr lang="nb-NO" dirty="0" smtClean="0"/>
              <a:t> to </a:t>
            </a:r>
            <a:r>
              <a:rPr lang="nb-NO" dirty="0" err="1" smtClean="0"/>
              <a:t>cooperate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Brussels, and </a:t>
            </a:r>
            <a:r>
              <a:rPr lang="nb-NO" dirty="0" err="1" smtClean="0"/>
              <a:t>indeed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so</a:t>
            </a:r>
          </a:p>
          <a:p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considerable</a:t>
            </a:r>
            <a:r>
              <a:rPr lang="nb-NO" dirty="0" smtClean="0"/>
              <a:t> </a:t>
            </a:r>
            <a:r>
              <a:rPr lang="nb-NO" dirty="0" err="1" smtClean="0"/>
              <a:t>informal</a:t>
            </a:r>
            <a:r>
              <a:rPr lang="nb-NO" dirty="0" smtClean="0"/>
              <a:t> </a:t>
            </a:r>
            <a:r>
              <a:rPr lang="nb-NO" dirty="0" err="1" smtClean="0"/>
              <a:t>cooperation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form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consultations</a:t>
            </a:r>
            <a:r>
              <a:rPr lang="nb-NO" dirty="0" smtClean="0"/>
              <a:t> ICA-ESA</a:t>
            </a:r>
          </a:p>
          <a:p>
            <a:r>
              <a:rPr lang="nb-NO" dirty="0" smtClean="0"/>
              <a:t>And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formal </a:t>
            </a:r>
            <a:r>
              <a:rPr lang="nb-NO" dirty="0" err="1" smtClean="0"/>
              <a:t>steps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ICA’s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r>
              <a:rPr lang="nb-NO" dirty="0" smtClean="0"/>
              <a:t> at </a:t>
            </a:r>
            <a:r>
              <a:rPr lang="nb-NO" dirty="0" err="1" smtClean="0"/>
              <a:t>which</a:t>
            </a:r>
            <a:r>
              <a:rPr lang="nb-NO" dirty="0" smtClean="0"/>
              <a:t> ESA must be </a:t>
            </a:r>
            <a:r>
              <a:rPr lang="nb-NO" dirty="0" err="1" smtClean="0"/>
              <a:t>consulted</a:t>
            </a:r>
            <a:r>
              <a:rPr lang="nb-NO" dirty="0" smtClean="0"/>
              <a:t> (e.g. </a:t>
            </a:r>
            <a:r>
              <a:rPr lang="nb-NO" dirty="0" err="1" smtClean="0"/>
              <a:t>Decision</a:t>
            </a:r>
            <a:r>
              <a:rPr lang="nb-NO" dirty="0" smtClean="0"/>
              <a:t>)</a:t>
            </a:r>
            <a:endParaRPr lang="nb-NO" dirty="0"/>
          </a:p>
          <a:p>
            <a:r>
              <a:rPr lang="nb-NO" dirty="0" smtClean="0"/>
              <a:t>ESA 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induce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 to </a:t>
            </a:r>
            <a:r>
              <a:rPr lang="nb-NO" dirty="0" err="1" smtClean="0"/>
              <a:t>ICA’s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to cases, and </a:t>
            </a:r>
            <a:r>
              <a:rPr lang="nb-NO" dirty="0" err="1" smtClean="0"/>
              <a:t>sometimes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85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Today’s</a:t>
            </a:r>
            <a:r>
              <a:rPr lang="nb-NO" dirty="0" smtClean="0"/>
              <a:t> </a:t>
            </a:r>
            <a:r>
              <a:rPr lang="nb-NO" dirty="0" err="1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Fines in </a:t>
            </a:r>
            <a:r>
              <a:rPr lang="nb-NO" dirty="0" err="1" smtClean="0"/>
              <a:t>competition</a:t>
            </a:r>
            <a:r>
              <a:rPr lang="nb-NO" dirty="0" smtClean="0"/>
              <a:t> cases – </a:t>
            </a:r>
            <a:r>
              <a:rPr lang="nb-NO" dirty="0" err="1" smtClean="0"/>
              <a:t>finding</a:t>
            </a:r>
            <a:r>
              <a:rPr lang="nb-NO" dirty="0" smtClean="0"/>
              <a:t> the </a:t>
            </a:r>
            <a:r>
              <a:rPr lang="nb-NO" dirty="0" err="1" smtClean="0"/>
              <a:t>appropriate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r>
              <a:rPr lang="nb-NO" dirty="0" err="1" smtClean="0"/>
              <a:t>Enforcing</a:t>
            </a:r>
            <a:r>
              <a:rPr lang="nb-NO" dirty="0" smtClean="0"/>
              <a:t> </a:t>
            </a:r>
            <a:r>
              <a:rPr lang="nb-NO" dirty="0" err="1" smtClean="0"/>
              <a:t>Articles</a:t>
            </a:r>
            <a:r>
              <a:rPr lang="nb-NO" dirty="0" smtClean="0"/>
              <a:t> 53 and 54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EEA Agreement in </a:t>
            </a:r>
            <a:r>
              <a:rPr lang="nb-NO" dirty="0" err="1" smtClean="0"/>
              <a:t>Iceland</a:t>
            </a:r>
            <a:r>
              <a:rPr lang="nb-NO" dirty="0" smtClean="0"/>
              <a:t> – ICA and ESA</a:t>
            </a:r>
          </a:p>
          <a:p>
            <a:r>
              <a:rPr lang="nb-NO" dirty="0" err="1" smtClean="0">
                <a:solidFill>
                  <a:srgbClr val="7030A0"/>
                </a:solidFill>
              </a:rPr>
              <a:t>Further</a:t>
            </a:r>
            <a:r>
              <a:rPr lang="nb-NO" dirty="0" smtClean="0">
                <a:solidFill>
                  <a:srgbClr val="7030A0"/>
                </a:solidFill>
              </a:rPr>
              <a:t> action </a:t>
            </a:r>
            <a:r>
              <a:rPr lang="nb-NO" dirty="0" err="1" smtClean="0">
                <a:solidFill>
                  <a:srgbClr val="7030A0"/>
                </a:solidFill>
              </a:rPr>
              <a:t>that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>
                <a:solidFill>
                  <a:srgbClr val="7030A0"/>
                </a:solidFill>
              </a:rPr>
              <a:t>ESA </a:t>
            </a:r>
            <a:r>
              <a:rPr lang="nb-NO" dirty="0" err="1" smtClean="0">
                <a:solidFill>
                  <a:srgbClr val="7030A0"/>
                </a:solidFill>
              </a:rPr>
              <a:t>can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take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smtClean="0">
                <a:solidFill>
                  <a:srgbClr val="7030A0"/>
                </a:solidFill>
              </a:rPr>
              <a:t>in </a:t>
            </a:r>
            <a:r>
              <a:rPr lang="nb-NO" dirty="0" err="1" smtClean="0">
                <a:solidFill>
                  <a:srgbClr val="7030A0"/>
                </a:solidFill>
              </a:rPr>
              <a:t>Iceland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smtClean="0">
                <a:solidFill>
                  <a:srgbClr val="7030A0"/>
                </a:solidFill>
              </a:rPr>
              <a:t>– </a:t>
            </a:r>
            <a:r>
              <a:rPr lang="nb-NO" dirty="0" err="1" smtClean="0">
                <a:solidFill>
                  <a:srgbClr val="7030A0"/>
                </a:solidFill>
              </a:rPr>
              <a:t>against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Icelandic</a:t>
            </a:r>
            <a:r>
              <a:rPr lang="nb-NO" dirty="0" smtClean="0">
                <a:solidFill>
                  <a:srgbClr val="7030A0"/>
                </a:solidFill>
              </a:rPr>
              <a:t> undertakings, </a:t>
            </a:r>
            <a:r>
              <a:rPr lang="nb-NO" dirty="0" err="1" smtClean="0">
                <a:solidFill>
                  <a:srgbClr val="7030A0"/>
                </a:solidFill>
              </a:rPr>
              <a:t>against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Icelandic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authorities</a:t>
            </a:r>
            <a:r>
              <a:rPr lang="nb-NO" dirty="0" smtClean="0">
                <a:solidFill>
                  <a:srgbClr val="7030A0"/>
                </a:solidFill>
              </a:rPr>
              <a:t>, in </a:t>
            </a:r>
            <a:r>
              <a:rPr lang="nb-NO" dirty="0" err="1" smtClean="0">
                <a:solidFill>
                  <a:srgbClr val="7030A0"/>
                </a:solidFill>
              </a:rPr>
              <a:t>Icelandic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courts</a:t>
            </a:r>
            <a:endParaRPr lang="nb-NO" dirty="0" smtClean="0">
              <a:solidFill>
                <a:srgbClr val="7030A0"/>
              </a:solidFill>
            </a:endParaRPr>
          </a:p>
          <a:p>
            <a:r>
              <a:rPr lang="nb-NO" i="1" dirty="0" err="1" smtClean="0"/>
              <a:t>Examples</a:t>
            </a:r>
            <a:r>
              <a:rPr lang="nb-NO" i="1" dirty="0" smtClean="0"/>
              <a:t> and </a:t>
            </a:r>
            <a:r>
              <a:rPr lang="nb-NO" i="1" dirty="0" err="1" smtClean="0"/>
              <a:t>illustrations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123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7030A0"/>
                </a:solidFill>
              </a:rPr>
              <a:t>ESA action </a:t>
            </a:r>
            <a:r>
              <a:rPr lang="nb-NO" dirty="0" err="1" smtClean="0">
                <a:solidFill>
                  <a:srgbClr val="7030A0"/>
                </a:solidFill>
              </a:rPr>
              <a:t>against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Icelandic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firms</a:t>
            </a:r>
            <a:r>
              <a:rPr lang="nb-NO" dirty="0" smtClean="0">
                <a:solidFill>
                  <a:srgbClr val="7030A0"/>
                </a:solidFill>
              </a:rPr>
              <a:t>?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ESA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over </a:t>
            </a:r>
            <a:r>
              <a:rPr lang="nb-NO" dirty="0" err="1" smtClean="0"/>
              <a:t>ICA’s</a:t>
            </a:r>
            <a:r>
              <a:rPr lang="nb-NO" dirty="0" smtClean="0"/>
              <a:t> </a:t>
            </a:r>
            <a:r>
              <a:rPr lang="nb-NO" dirty="0" err="1" smtClean="0"/>
              <a:t>enforcement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Article</a:t>
            </a:r>
            <a:r>
              <a:rPr lang="nb-NO" dirty="0" smtClean="0"/>
              <a:t> 53/54 EEA in </a:t>
            </a:r>
            <a:r>
              <a:rPr lang="nb-NO" dirty="0" err="1" smtClean="0"/>
              <a:t>any</a:t>
            </a:r>
            <a:r>
              <a:rPr lang="nb-NO" dirty="0" smtClean="0"/>
              <a:t> given case; </a:t>
            </a:r>
            <a:r>
              <a:rPr lang="nb-NO" dirty="0" err="1" smtClean="0"/>
              <a:t>investigating</a:t>
            </a:r>
            <a:r>
              <a:rPr lang="nb-NO" dirty="0" smtClean="0"/>
              <a:t> and </a:t>
            </a:r>
            <a:r>
              <a:rPr lang="nb-NO" dirty="0" err="1" smtClean="0"/>
              <a:t>ultimately</a:t>
            </a:r>
            <a:r>
              <a:rPr lang="nb-NO" dirty="0" smtClean="0"/>
              <a:t> fining </a:t>
            </a:r>
            <a:r>
              <a:rPr lang="nb-NO" dirty="0" err="1" smtClean="0"/>
              <a:t>Icelandic</a:t>
            </a:r>
            <a:r>
              <a:rPr lang="nb-NO" dirty="0" smtClean="0"/>
              <a:t> undertakings</a:t>
            </a:r>
          </a:p>
          <a:p>
            <a:r>
              <a:rPr lang="nb-NO" dirty="0" smtClean="0"/>
              <a:t>This is </a:t>
            </a:r>
            <a:r>
              <a:rPr lang="nb-NO" dirty="0" err="1" smtClean="0"/>
              <a:t>what</a:t>
            </a:r>
            <a:r>
              <a:rPr lang="nb-NO" dirty="0" smtClean="0"/>
              <a:t> ESA has done (and is </a:t>
            </a:r>
            <a:r>
              <a:rPr lang="nb-NO" dirty="0" err="1" smtClean="0"/>
              <a:t>doing</a:t>
            </a:r>
            <a:r>
              <a:rPr lang="nb-NO" dirty="0" smtClean="0"/>
              <a:t>) in Norway, in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the NCA</a:t>
            </a:r>
          </a:p>
          <a:p>
            <a:r>
              <a:rPr lang="nb-NO" dirty="0" err="1" smtClean="0"/>
              <a:t>Any</a:t>
            </a:r>
            <a:r>
              <a:rPr lang="nb-NO" dirty="0" smtClean="0"/>
              <a:t> «</a:t>
            </a:r>
            <a:r>
              <a:rPr lang="nb-NO" dirty="0" err="1" smtClean="0"/>
              <a:t>dawn</a:t>
            </a:r>
            <a:r>
              <a:rPr lang="nb-NO" dirty="0" smtClean="0"/>
              <a:t> raid» </a:t>
            </a:r>
            <a:r>
              <a:rPr lang="nb-NO" dirty="0" err="1" smtClean="0"/>
              <a:t>would</a:t>
            </a:r>
            <a:r>
              <a:rPr lang="nb-NO" dirty="0" smtClean="0"/>
              <a:t> be </a:t>
            </a:r>
            <a:r>
              <a:rPr lang="nb-NO" dirty="0" err="1" smtClean="0"/>
              <a:t>carried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in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ICA</a:t>
            </a:r>
          </a:p>
          <a:p>
            <a:r>
              <a:rPr lang="nb-NO" dirty="0" err="1" smtClean="0"/>
              <a:t>Any</a:t>
            </a:r>
            <a:r>
              <a:rPr lang="nb-NO" dirty="0" smtClean="0"/>
              <a:t> appeal </a:t>
            </a:r>
            <a:r>
              <a:rPr lang="nb-NO" dirty="0" err="1" smtClean="0"/>
              <a:t>would</a:t>
            </a:r>
            <a:r>
              <a:rPr lang="nb-NO" dirty="0" smtClean="0"/>
              <a:t> </a:t>
            </a:r>
            <a:r>
              <a:rPr lang="nb-NO" dirty="0" err="1" smtClean="0"/>
              <a:t>go</a:t>
            </a:r>
            <a:r>
              <a:rPr lang="nb-NO" dirty="0" smtClean="0"/>
              <a:t> to the EFTA Court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9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7030A0"/>
                </a:solidFill>
              </a:rPr>
              <a:t>ESA and the </a:t>
            </a:r>
            <a:r>
              <a:rPr lang="nb-NO" dirty="0" err="1" smtClean="0">
                <a:solidFill>
                  <a:srgbClr val="7030A0"/>
                </a:solidFill>
              </a:rPr>
              <a:t>Government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/>
          <a:lstStyle/>
          <a:p>
            <a:r>
              <a:rPr lang="nb-NO" dirty="0" smtClean="0"/>
              <a:t>ESA is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enforcing</a:t>
            </a:r>
            <a:r>
              <a:rPr lang="nb-NO" dirty="0" smtClean="0"/>
              <a:t> </a:t>
            </a:r>
            <a:r>
              <a:rPr lang="nb-NO" dirty="0" err="1" smtClean="0"/>
              <a:t>Iceland’s</a:t>
            </a:r>
            <a:r>
              <a:rPr lang="nb-NO" dirty="0" smtClean="0"/>
              <a:t> </a:t>
            </a:r>
            <a:r>
              <a:rPr lang="nb-NO" dirty="0" err="1" smtClean="0"/>
              <a:t>obligations</a:t>
            </a:r>
            <a:r>
              <a:rPr lang="nb-NO" dirty="0" smtClean="0"/>
              <a:t> under the EEA Agreement vis-à-vis the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Government</a:t>
            </a:r>
            <a:r>
              <a:rPr lang="nb-NO" dirty="0" smtClean="0"/>
              <a:t> (</a:t>
            </a:r>
            <a:r>
              <a:rPr lang="nb-NO" dirty="0" err="1" smtClean="0"/>
              <a:t>ministries</a:t>
            </a:r>
            <a:r>
              <a:rPr lang="nb-NO" dirty="0" smtClean="0"/>
              <a:t>).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examples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Letters </a:t>
            </a:r>
            <a:r>
              <a:rPr lang="nb-NO" dirty="0" err="1" smtClean="0"/>
              <a:t>of</a:t>
            </a:r>
            <a:r>
              <a:rPr lang="nb-NO" dirty="0" smtClean="0"/>
              <a:t> Formal </a:t>
            </a:r>
            <a:r>
              <a:rPr lang="nb-NO" dirty="0" err="1" smtClean="0"/>
              <a:t>Notice</a:t>
            </a:r>
            <a:r>
              <a:rPr lang="nb-NO" dirty="0" smtClean="0"/>
              <a:t> for </a:t>
            </a:r>
            <a:r>
              <a:rPr lang="nb-NO" dirty="0" err="1" smtClean="0"/>
              <a:t>failure</a:t>
            </a:r>
            <a:r>
              <a:rPr lang="nb-NO" dirty="0" smtClean="0"/>
              <a:t> to </a:t>
            </a:r>
            <a:r>
              <a:rPr lang="nb-NO" dirty="0" err="1" smtClean="0"/>
              <a:t>incorporate</a:t>
            </a:r>
            <a:r>
              <a:rPr lang="nb-NO" dirty="0" smtClean="0"/>
              <a:t> </a:t>
            </a:r>
            <a:r>
              <a:rPr lang="nb-NO" dirty="0" err="1" smtClean="0"/>
              <a:t>Regulations</a:t>
            </a:r>
            <a:r>
              <a:rPr lang="nb-NO" dirty="0" smtClean="0"/>
              <a:t> in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law</a:t>
            </a:r>
            <a:r>
              <a:rPr lang="nb-NO" dirty="0" smtClean="0"/>
              <a:t> (</a:t>
            </a:r>
            <a:r>
              <a:rPr lang="nb-NO" dirty="0" err="1" smtClean="0"/>
              <a:t>mergers</a:t>
            </a:r>
            <a:r>
              <a:rPr lang="nb-NO" dirty="0" smtClean="0"/>
              <a:t>, air transport, </a:t>
            </a:r>
            <a:r>
              <a:rPr lang="nb-NO" dirty="0" err="1" smtClean="0"/>
              <a:t>technology</a:t>
            </a:r>
            <a:r>
              <a:rPr lang="nb-NO" dirty="0" smtClean="0"/>
              <a:t> transfer)</a:t>
            </a:r>
          </a:p>
          <a:p>
            <a:r>
              <a:rPr lang="nb-NO" dirty="0" err="1" smtClean="0"/>
              <a:t>Request</a:t>
            </a:r>
            <a:r>
              <a:rPr lang="nb-NO" dirty="0" smtClean="0"/>
              <a:t> for Information </a:t>
            </a:r>
            <a:r>
              <a:rPr lang="nb-NO" dirty="0" err="1" smtClean="0"/>
              <a:t>concerning</a:t>
            </a:r>
            <a:r>
              <a:rPr lang="nb-NO" dirty="0" smtClean="0"/>
              <a:t> </a:t>
            </a:r>
            <a:r>
              <a:rPr lang="nb-NO" dirty="0" err="1" smtClean="0"/>
              <a:t>derogation</a:t>
            </a:r>
            <a:r>
              <a:rPr lang="nb-NO" dirty="0" smtClean="0"/>
              <a:t> </a:t>
            </a:r>
            <a:r>
              <a:rPr lang="nb-NO" dirty="0" err="1" smtClean="0"/>
              <a:t>clauses</a:t>
            </a:r>
            <a:r>
              <a:rPr lang="nb-NO" dirty="0" smtClean="0"/>
              <a:t> in the Agricultural </a:t>
            </a:r>
            <a:r>
              <a:rPr lang="nb-NO" dirty="0" err="1" smtClean="0"/>
              <a:t>Act</a:t>
            </a:r>
            <a:r>
              <a:rPr lang="nb-NO" dirty="0" smtClean="0"/>
              <a:t> No 99/1993; </a:t>
            </a:r>
            <a:r>
              <a:rPr lang="nb-NO" dirty="0" err="1" smtClean="0"/>
              <a:t>cream</a:t>
            </a:r>
            <a:r>
              <a:rPr lang="nb-NO" dirty="0" smtClean="0"/>
              <a:t> and </a:t>
            </a:r>
            <a:r>
              <a:rPr lang="nb-NO" dirty="0" err="1" smtClean="0"/>
              <a:t>yogurt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subject</a:t>
            </a:r>
            <a:r>
              <a:rPr lang="nb-NO" dirty="0" smtClean="0"/>
              <a:t> to EEA </a:t>
            </a:r>
            <a:r>
              <a:rPr lang="nb-NO" dirty="0" err="1" smtClean="0"/>
              <a:t>law</a:t>
            </a:r>
            <a:r>
              <a:rPr lang="nb-NO" dirty="0" smtClean="0"/>
              <a:t> (skyr?)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7030A0"/>
                </a:solidFill>
              </a:rPr>
              <a:t>ESA in </a:t>
            </a:r>
            <a:r>
              <a:rPr lang="nb-NO" dirty="0" err="1" smtClean="0">
                <a:solidFill>
                  <a:srgbClr val="7030A0"/>
                </a:solidFill>
              </a:rPr>
              <a:t>Icelandic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courts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nb-NO" dirty="0" smtClean="0"/>
              <a:t>In cases </a:t>
            </a:r>
            <a:r>
              <a:rPr lang="nb-NO" dirty="0" err="1" smtClean="0"/>
              <a:t>concering</a:t>
            </a:r>
            <a:r>
              <a:rPr lang="nb-NO" dirty="0" smtClean="0"/>
              <a:t> </a:t>
            </a:r>
            <a:r>
              <a:rPr lang="nb-NO" dirty="0" err="1" smtClean="0"/>
              <a:t>Article</a:t>
            </a:r>
            <a:r>
              <a:rPr lang="nb-NO" dirty="0" smtClean="0"/>
              <a:t> 53/54 EEA, ESA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intervene</a:t>
            </a:r>
            <a:r>
              <a:rPr lang="nb-NO" dirty="0" smtClean="0"/>
              <a:t> </a:t>
            </a:r>
            <a:r>
              <a:rPr lang="nb-NO" dirty="0" err="1" smtClean="0"/>
              <a:t>directly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courts</a:t>
            </a:r>
            <a:endParaRPr lang="nb-NO" dirty="0" smtClean="0"/>
          </a:p>
          <a:p>
            <a:r>
              <a:rPr lang="nb-NO" dirty="0" smtClean="0"/>
              <a:t>It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ESA </a:t>
            </a:r>
            <a:r>
              <a:rPr lang="nb-NO" dirty="0" err="1" smtClean="0"/>
              <a:t>will</a:t>
            </a:r>
            <a:r>
              <a:rPr lang="nb-NO" dirty="0" smtClean="0"/>
              <a:t> do so</a:t>
            </a:r>
          </a:p>
          <a:p>
            <a:r>
              <a:rPr lang="nb-NO" dirty="0" err="1" smtClean="0"/>
              <a:t>Since</a:t>
            </a:r>
            <a:r>
              <a:rPr lang="nb-NO" dirty="0" smtClean="0"/>
              <a:t> ESA </a:t>
            </a:r>
            <a:r>
              <a:rPr lang="nb-NO" dirty="0" err="1" smtClean="0"/>
              <a:t>started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/>
              <a:t> </a:t>
            </a:r>
            <a:r>
              <a:rPr lang="nb-NO" dirty="0" err="1" smtClean="0"/>
              <a:t>tool</a:t>
            </a:r>
            <a:r>
              <a:rPr lang="nb-NO" dirty="0" smtClean="0"/>
              <a:t> (</a:t>
            </a:r>
            <a:r>
              <a:rPr lang="nb-NO" i="1" dirty="0" err="1" smtClean="0"/>
              <a:t>amicus</a:t>
            </a:r>
            <a:r>
              <a:rPr lang="nb-NO" i="1" dirty="0" smtClean="0"/>
              <a:t> </a:t>
            </a:r>
            <a:r>
              <a:rPr lang="nb-NO" i="1" dirty="0" err="1" smtClean="0"/>
              <a:t>curiae</a:t>
            </a:r>
            <a:r>
              <a:rPr lang="nb-NO" dirty="0" smtClean="0"/>
              <a:t> </a:t>
            </a:r>
            <a:r>
              <a:rPr lang="nb-NO" dirty="0" err="1" smtClean="0"/>
              <a:t>observations</a:t>
            </a:r>
            <a:r>
              <a:rPr lang="nb-NO" dirty="0" smtClean="0"/>
              <a:t>) in 2014, ESA has </a:t>
            </a:r>
            <a:r>
              <a:rPr lang="nb-NO" dirty="0" err="1" smtClean="0"/>
              <a:t>intervened</a:t>
            </a:r>
            <a:r>
              <a:rPr lang="nb-NO" dirty="0" smtClean="0"/>
              <a:t> in </a:t>
            </a:r>
            <a:r>
              <a:rPr lang="nb-NO" dirty="0" err="1" smtClean="0"/>
              <a:t>two</a:t>
            </a:r>
            <a:r>
              <a:rPr lang="nb-NO" dirty="0" smtClean="0"/>
              <a:t> cases </a:t>
            </a:r>
            <a:r>
              <a:rPr lang="nb-NO" dirty="0" err="1" smtClean="0"/>
              <a:t>before</a:t>
            </a:r>
            <a:r>
              <a:rPr lang="nb-NO" dirty="0" smtClean="0"/>
              <a:t> Norwegian </a:t>
            </a:r>
            <a:r>
              <a:rPr lang="nb-NO" dirty="0" err="1" smtClean="0"/>
              <a:t>courts</a:t>
            </a:r>
            <a:r>
              <a:rPr lang="nb-NO" dirty="0" smtClean="0"/>
              <a:t>: </a:t>
            </a:r>
            <a:r>
              <a:rPr lang="nb-NO" i="1" dirty="0" smtClean="0"/>
              <a:t>NCC</a:t>
            </a:r>
            <a:r>
              <a:rPr lang="nb-NO" dirty="0" smtClean="0"/>
              <a:t> and </a:t>
            </a:r>
            <a:r>
              <a:rPr lang="nb-NO" i="1" dirty="0" smtClean="0"/>
              <a:t>Bastø Fosen v </a:t>
            </a:r>
            <a:r>
              <a:rPr lang="nb-NO" i="1" dirty="0" err="1" smtClean="0"/>
              <a:t>Color</a:t>
            </a:r>
            <a:r>
              <a:rPr lang="nb-NO" i="1" dirty="0" smtClean="0"/>
              <a:t> Line</a:t>
            </a:r>
          </a:p>
          <a:p>
            <a:r>
              <a:rPr lang="en-GB" dirty="0">
                <a:hlinkClick r:id="rId2"/>
              </a:rPr>
              <a:t>http://www.eftasurv.int/competition/national/co-operation-with-national-courts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7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Today’s</a:t>
            </a:r>
            <a:r>
              <a:rPr lang="nb-NO" dirty="0" smtClean="0"/>
              <a:t> </a:t>
            </a:r>
            <a:r>
              <a:rPr lang="nb-NO" dirty="0" err="1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Fines in </a:t>
            </a:r>
            <a:r>
              <a:rPr lang="nb-NO" dirty="0" err="1" smtClean="0"/>
              <a:t>competition</a:t>
            </a:r>
            <a:r>
              <a:rPr lang="nb-NO" dirty="0" smtClean="0"/>
              <a:t> cases – </a:t>
            </a:r>
            <a:r>
              <a:rPr lang="nb-NO" dirty="0" err="1" smtClean="0"/>
              <a:t>finding</a:t>
            </a:r>
            <a:r>
              <a:rPr lang="nb-NO" dirty="0" smtClean="0"/>
              <a:t> the </a:t>
            </a:r>
            <a:r>
              <a:rPr lang="nb-NO" dirty="0" err="1" smtClean="0"/>
              <a:t>appropriate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r>
              <a:rPr lang="nb-NO" dirty="0" err="1" smtClean="0"/>
              <a:t>Enforcing</a:t>
            </a:r>
            <a:r>
              <a:rPr lang="nb-NO" dirty="0" smtClean="0"/>
              <a:t> </a:t>
            </a:r>
            <a:r>
              <a:rPr lang="nb-NO" dirty="0" err="1" smtClean="0"/>
              <a:t>Articles</a:t>
            </a:r>
            <a:r>
              <a:rPr lang="nb-NO" dirty="0" smtClean="0"/>
              <a:t> 53 and 54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EEA Agreement in </a:t>
            </a:r>
            <a:r>
              <a:rPr lang="nb-NO" dirty="0" err="1" smtClean="0"/>
              <a:t>Iceland</a:t>
            </a:r>
            <a:r>
              <a:rPr lang="nb-NO" dirty="0" smtClean="0"/>
              <a:t> – ICA and ESA</a:t>
            </a:r>
          </a:p>
          <a:p>
            <a:r>
              <a:rPr lang="nb-NO" dirty="0" err="1" smtClean="0"/>
              <a:t>Further</a:t>
            </a:r>
            <a:r>
              <a:rPr lang="nb-NO" dirty="0" smtClean="0"/>
              <a:t> action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/>
              <a:t>ESA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smtClean="0"/>
              <a:t>in </a:t>
            </a:r>
            <a:r>
              <a:rPr lang="nb-NO" dirty="0" err="1" smtClean="0"/>
              <a:t>Iceland</a:t>
            </a:r>
            <a:r>
              <a:rPr lang="nb-NO" dirty="0"/>
              <a:t> </a:t>
            </a:r>
            <a:r>
              <a:rPr lang="nb-NO" dirty="0" smtClean="0"/>
              <a:t>–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companies</a:t>
            </a:r>
            <a:r>
              <a:rPr lang="nb-NO" dirty="0" smtClean="0"/>
              <a:t>,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authorities</a:t>
            </a:r>
            <a:r>
              <a:rPr lang="nb-NO" dirty="0" smtClean="0"/>
              <a:t>, in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courts</a:t>
            </a:r>
            <a:endParaRPr lang="nb-NO" dirty="0" smtClean="0"/>
          </a:p>
          <a:p>
            <a:r>
              <a:rPr lang="nb-NO" i="1" dirty="0" err="1" smtClean="0"/>
              <a:t>Examples</a:t>
            </a:r>
            <a:r>
              <a:rPr lang="nb-NO" i="1" dirty="0" smtClean="0"/>
              <a:t> and </a:t>
            </a:r>
            <a:r>
              <a:rPr lang="nb-NO" i="1" dirty="0" err="1" smtClean="0"/>
              <a:t>illustrations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962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gray">
          <a:xfrm>
            <a:off x="5105400" y="406400"/>
            <a:ext cx="54594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32042" rIns="80105" bIns="3204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200">
                <a:solidFill>
                  <a:srgbClr val="000000"/>
                </a:solidFill>
                <a:hlinkClick r:id="rId3"/>
              </a:rPr>
              <a:t>www.eftasurv.int</a:t>
            </a:r>
            <a:endParaRPr lang="en-US" altLang="en-US" sz="4200">
              <a:solidFill>
                <a:srgbClr val="000000"/>
              </a:solidFill>
            </a:endParaRPr>
          </a:p>
        </p:txBody>
      </p:sp>
      <p:pic>
        <p:nvPicPr>
          <p:cNvPr id="78853" name="Picture 2" descr="C:\Old D drive\Presentations\Photos\p10_building_full-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1676400"/>
            <a:ext cx="396240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Public Access to </a:t>
            </a:r>
            <a:r>
              <a:rPr lang="nb-NO" dirty="0" err="1" smtClean="0">
                <a:solidFill>
                  <a:prstClr val="black"/>
                </a:solidFill>
              </a:rPr>
              <a:t>Documents</a:t>
            </a:r>
            <a:endParaRPr lang="nb-NO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prstClr val="black"/>
                </a:solidFill>
              </a:rPr>
              <a:t>Document</a:t>
            </a:r>
            <a:r>
              <a:rPr lang="nb-NO" dirty="0" smtClean="0">
                <a:solidFill>
                  <a:prstClr val="black"/>
                </a:solidFill>
              </a:rPr>
              <a:t> Register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College </a:t>
            </a:r>
            <a:r>
              <a:rPr lang="nb-NO" dirty="0" err="1" smtClean="0">
                <a:solidFill>
                  <a:prstClr val="black"/>
                </a:solidFill>
              </a:rPr>
              <a:t>Decisions</a:t>
            </a:r>
            <a:endParaRPr lang="nb-NO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Press </a:t>
            </a:r>
            <a:r>
              <a:rPr lang="nb-NO" dirty="0" err="1" smtClean="0">
                <a:solidFill>
                  <a:prstClr val="black"/>
                </a:solidFill>
              </a:rPr>
              <a:t>Releases</a:t>
            </a:r>
            <a:endParaRPr lang="nb-NO" dirty="0" smtClean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7" name="Picture 3" descr="J:\Press &amp; Information\Til presentasjoner\twit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54645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486400" y="54102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ESA @</a:t>
            </a:r>
            <a:r>
              <a:rPr lang="en-GB" altLang="en-US" sz="1800" dirty="0" err="1">
                <a:solidFill>
                  <a:srgbClr val="000000"/>
                </a:solidFill>
              </a:rPr>
              <a:t>eftasurv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1" y="4648200"/>
            <a:ext cx="457200" cy="4572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86400" y="4659901"/>
            <a:ext cx="2438400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6" tIns="45703" rIns="91406" bIns="457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</a:rPr>
              <a:t>facebook.com/</a:t>
            </a:r>
            <a:r>
              <a:rPr lang="en-GB" altLang="en-US" sz="1800" dirty="0" err="1" smtClean="0">
                <a:solidFill>
                  <a:srgbClr val="000000"/>
                </a:solidFill>
              </a:rPr>
              <a:t>eftasurv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6086830"/>
            <a:ext cx="457201" cy="457201"/>
          </a:xfrm>
          <a:prstGeom prst="rect">
            <a:avLst/>
          </a:prstGeom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486400" y="6107702"/>
            <a:ext cx="2971800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6" tIns="45703" rIns="91406" bIns="457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</a:rPr>
              <a:t>EFTA Surveillance Authority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8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Today’s</a:t>
            </a:r>
            <a:r>
              <a:rPr lang="nb-NO" dirty="0" smtClean="0"/>
              <a:t> </a:t>
            </a:r>
            <a:r>
              <a:rPr lang="nb-NO" dirty="0" err="1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Fines in </a:t>
            </a:r>
            <a:r>
              <a:rPr lang="nb-NO" dirty="0" err="1" smtClean="0">
                <a:solidFill>
                  <a:srgbClr val="FF0000"/>
                </a:solidFill>
              </a:rPr>
              <a:t>competition</a:t>
            </a:r>
            <a:r>
              <a:rPr lang="nb-NO" dirty="0" smtClean="0">
                <a:solidFill>
                  <a:srgbClr val="FF0000"/>
                </a:solidFill>
              </a:rPr>
              <a:t> cases – </a:t>
            </a:r>
            <a:r>
              <a:rPr lang="nb-NO" dirty="0" err="1" smtClean="0">
                <a:solidFill>
                  <a:srgbClr val="FF0000"/>
                </a:solidFill>
              </a:rPr>
              <a:t>finding</a:t>
            </a:r>
            <a:r>
              <a:rPr lang="nb-NO" dirty="0" smtClean="0">
                <a:solidFill>
                  <a:srgbClr val="FF0000"/>
                </a:solidFill>
              </a:rPr>
              <a:t> the </a:t>
            </a:r>
            <a:r>
              <a:rPr lang="nb-NO" dirty="0" err="1" smtClean="0">
                <a:solidFill>
                  <a:srgbClr val="FF0000"/>
                </a:solidFill>
              </a:rPr>
              <a:t>appropriate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level</a:t>
            </a:r>
            <a:endParaRPr lang="nb-NO" dirty="0" smtClean="0">
              <a:solidFill>
                <a:srgbClr val="FF0000"/>
              </a:solidFill>
            </a:endParaRPr>
          </a:p>
          <a:p>
            <a:r>
              <a:rPr lang="nb-NO" dirty="0" err="1" smtClean="0"/>
              <a:t>Enforcing</a:t>
            </a:r>
            <a:r>
              <a:rPr lang="nb-NO" dirty="0" smtClean="0"/>
              <a:t> </a:t>
            </a:r>
            <a:r>
              <a:rPr lang="nb-NO" dirty="0" err="1" smtClean="0"/>
              <a:t>Articles</a:t>
            </a:r>
            <a:r>
              <a:rPr lang="nb-NO" dirty="0" smtClean="0"/>
              <a:t> 53 and 54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EEA Agreement in </a:t>
            </a:r>
            <a:r>
              <a:rPr lang="nb-NO" dirty="0" err="1" smtClean="0"/>
              <a:t>Iceland</a:t>
            </a:r>
            <a:r>
              <a:rPr lang="nb-NO" dirty="0" smtClean="0"/>
              <a:t> – ICA and ESA</a:t>
            </a:r>
          </a:p>
          <a:p>
            <a:r>
              <a:rPr lang="nb-NO" dirty="0" err="1" smtClean="0"/>
              <a:t>Further</a:t>
            </a:r>
            <a:r>
              <a:rPr lang="nb-NO" dirty="0" smtClean="0"/>
              <a:t> action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/>
              <a:t>ESA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smtClean="0"/>
              <a:t>in </a:t>
            </a:r>
            <a:r>
              <a:rPr lang="nb-NO" dirty="0" err="1" smtClean="0"/>
              <a:t>Iceland</a:t>
            </a:r>
            <a:r>
              <a:rPr lang="nb-NO" dirty="0"/>
              <a:t> </a:t>
            </a:r>
            <a:r>
              <a:rPr lang="nb-NO" dirty="0" smtClean="0"/>
              <a:t>–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companies</a:t>
            </a:r>
            <a:r>
              <a:rPr lang="nb-NO" dirty="0" smtClean="0"/>
              <a:t>,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authorities</a:t>
            </a:r>
            <a:r>
              <a:rPr lang="nb-NO" dirty="0" smtClean="0"/>
              <a:t>, in </a:t>
            </a:r>
            <a:r>
              <a:rPr lang="nb-NO" dirty="0" err="1" smtClean="0"/>
              <a:t>Icelandic</a:t>
            </a:r>
            <a:r>
              <a:rPr lang="nb-NO" dirty="0" smtClean="0"/>
              <a:t> </a:t>
            </a:r>
            <a:r>
              <a:rPr lang="nb-NO" dirty="0" err="1" smtClean="0"/>
              <a:t>courts</a:t>
            </a:r>
            <a:endParaRPr lang="nb-NO" dirty="0" smtClean="0"/>
          </a:p>
          <a:p>
            <a:r>
              <a:rPr lang="nb-NO" i="1" dirty="0" err="1" smtClean="0"/>
              <a:t>Examples</a:t>
            </a:r>
            <a:r>
              <a:rPr lang="nb-NO" i="1" dirty="0" smtClean="0"/>
              <a:t> and </a:t>
            </a:r>
            <a:r>
              <a:rPr lang="nb-NO" i="1" dirty="0" err="1" smtClean="0"/>
              <a:t>illustrations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300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Fines in </a:t>
            </a:r>
            <a:r>
              <a:rPr lang="nb-NO" dirty="0" err="1" smtClean="0">
                <a:solidFill>
                  <a:srgbClr val="FF0000"/>
                </a:solidFill>
              </a:rPr>
              <a:t>competition</a:t>
            </a:r>
            <a:r>
              <a:rPr lang="nb-NO" dirty="0" smtClean="0">
                <a:solidFill>
                  <a:srgbClr val="FF0000"/>
                </a:solidFill>
              </a:rPr>
              <a:t> cases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Three </a:t>
            </a:r>
            <a:r>
              <a:rPr lang="nb-NO" dirty="0" err="1" smtClean="0"/>
              <a:t>examples</a:t>
            </a:r>
            <a:endParaRPr lang="nb-NO" dirty="0" smtClean="0"/>
          </a:p>
          <a:p>
            <a:r>
              <a:rPr lang="nb-NO" dirty="0" smtClean="0"/>
              <a:t>Fines must be </a:t>
            </a:r>
            <a:r>
              <a:rPr lang="nb-NO" dirty="0" err="1" smtClean="0"/>
              <a:t>commensurate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the </a:t>
            </a:r>
            <a:r>
              <a:rPr lang="nb-NO" dirty="0" err="1" smtClean="0"/>
              <a:t>gravity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the </a:t>
            </a:r>
            <a:r>
              <a:rPr lang="nb-NO" dirty="0" err="1" smtClean="0"/>
              <a:t>infringement</a:t>
            </a:r>
            <a:r>
              <a:rPr lang="nb-NO" dirty="0" smtClean="0"/>
              <a:t>, and </a:t>
            </a:r>
            <a:r>
              <a:rPr lang="nb-NO" dirty="0" err="1" smtClean="0"/>
              <a:t>reflect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duration</a:t>
            </a:r>
            <a:endParaRPr lang="nb-NO" dirty="0" smtClean="0"/>
          </a:p>
          <a:p>
            <a:r>
              <a:rPr lang="nb-NO" dirty="0" smtClean="0"/>
              <a:t>Fines must be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enough</a:t>
            </a:r>
            <a:r>
              <a:rPr lang="nb-NO" dirty="0" smtClean="0"/>
              <a:t> to have a </a:t>
            </a:r>
            <a:r>
              <a:rPr lang="nb-NO" dirty="0" err="1" smtClean="0"/>
              <a:t>deterrent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endParaRPr lang="nb-NO" dirty="0" smtClean="0"/>
          </a:p>
          <a:p>
            <a:r>
              <a:rPr lang="nb-NO" dirty="0" smtClean="0"/>
              <a:t>Fining Guidelines – </a:t>
            </a:r>
            <a:r>
              <a:rPr lang="nb-NO" dirty="0" err="1" smtClean="0"/>
              <a:t>methodology</a:t>
            </a:r>
            <a:r>
              <a:rPr lang="nb-NO" dirty="0" smtClean="0"/>
              <a:t> in setting fines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Example</a:t>
            </a:r>
            <a:r>
              <a:rPr lang="nb-NO" dirty="0" smtClean="0">
                <a:solidFill>
                  <a:srgbClr val="FF0000"/>
                </a:solidFill>
              </a:rPr>
              <a:t> 1: Norway Post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nb-NO" dirty="0" err="1" smtClean="0"/>
              <a:t>ESA’s</a:t>
            </a:r>
            <a:r>
              <a:rPr lang="nb-NO" dirty="0" smtClean="0"/>
              <a:t> case </a:t>
            </a:r>
            <a:r>
              <a:rPr lang="nb-NO" dirty="0" err="1" smtClean="0"/>
              <a:t>against</a:t>
            </a:r>
            <a:r>
              <a:rPr lang="nb-NO" dirty="0" smtClean="0"/>
              <a:t> the Norwegian postal </a:t>
            </a:r>
            <a:r>
              <a:rPr lang="nb-NO" dirty="0" err="1" smtClean="0"/>
              <a:t>incumbent</a:t>
            </a:r>
            <a:r>
              <a:rPr lang="nb-NO" dirty="0" smtClean="0"/>
              <a:t>, </a:t>
            </a:r>
            <a:r>
              <a:rPr lang="nb-NO" i="1" dirty="0" smtClean="0"/>
              <a:t>Posten Norge AS</a:t>
            </a:r>
            <a:r>
              <a:rPr lang="nb-NO" dirty="0" smtClean="0"/>
              <a:t>, re </a:t>
            </a:r>
            <a:r>
              <a:rPr lang="nb-NO" dirty="0" err="1" smtClean="0"/>
              <a:t>exclusivity</a:t>
            </a:r>
            <a:endParaRPr lang="nb-NO" dirty="0" smtClean="0"/>
          </a:p>
          <a:p>
            <a:r>
              <a:rPr lang="nb-NO" dirty="0" err="1" smtClean="0"/>
              <a:t>Infringement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Article</a:t>
            </a:r>
            <a:r>
              <a:rPr lang="nb-NO" dirty="0" smtClean="0"/>
              <a:t> 54 EEA (for 5.5 </a:t>
            </a:r>
            <a:r>
              <a:rPr lang="nb-NO" dirty="0" err="1" smtClean="0"/>
              <a:t>years</a:t>
            </a:r>
            <a:r>
              <a:rPr lang="nb-NO" dirty="0" smtClean="0"/>
              <a:t>)</a:t>
            </a:r>
          </a:p>
          <a:p>
            <a:r>
              <a:rPr lang="nb-NO" dirty="0" smtClean="0"/>
              <a:t>ESA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14 </a:t>
            </a:r>
            <a:r>
              <a:rPr lang="nb-NO" dirty="0" err="1" smtClean="0"/>
              <a:t>July</a:t>
            </a:r>
            <a:r>
              <a:rPr lang="nb-NO" dirty="0" smtClean="0"/>
              <a:t> 2010, </a:t>
            </a:r>
            <a:r>
              <a:rPr lang="nb-NO" dirty="0" err="1" smtClean="0"/>
              <a:t>imposing</a:t>
            </a:r>
            <a:r>
              <a:rPr lang="nb-NO" dirty="0" smtClean="0"/>
              <a:t> a fine </a:t>
            </a:r>
            <a:r>
              <a:rPr lang="nb-NO" dirty="0" err="1" smtClean="0"/>
              <a:t>of</a:t>
            </a:r>
            <a:r>
              <a:rPr lang="nb-NO" dirty="0" smtClean="0"/>
              <a:t> 12.89 million EUR (≈ 1.78 billion ISK), </a:t>
            </a:r>
            <a:r>
              <a:rPr lang="nb-NO" dirty="0" err="1" smtClean="0"/>
              <a:t>reduced</a:t>
            </a:r>
            <a:r>
              <a:rPr lang="nb-NO" dirty="0" smtClean="0"/>
              <a:t> from 13.89 million EUR (</a:t>
            </a:r>
            <a:r>
              <a:rPr lang="nb-NO" dirty="0"/>
              <a:t>≈ </a:t>
            </a:r>
            <a:r>
              <a:rPr lang="nb-NO" dirty="0" smtClean="0"/>
              <a:t>1.92 billion ISK)</a:t>
            </a:r>
          </a:p>
          <a:p>
            <a:r>
              <a:rPr lang="nb-NO" dirty="0" smtClean="0"/>
              <a:t>EFTA Court </a:t>
            </a:r>
            <a:r>
              <a:rPr lang="nb-NO" dirty="0" err="1" smtClean="0"/>
              <a:t>upheld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, </a:t>
            </a:r>
            <a:r>
              <a:rPr lang="nb-NO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reducing</a:t>
            </a:r>
            <a:r>
              <a:rPr lang="nb-NO" dirty="0" smtClean="0"/>
              <a:t> fine to 11.112 million EUR (</a:t>
            </a:r>
            <a:r>
              <a:rPr lang="nb-NO" dirty="0"/>
              <a:t>≈ </a:t>
            </a:r>
            <a:r>
              <a:rPr lang="nb-NO" dirty="0" smtClean="0"/>
              <a:t>1.53 billion ISK)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9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Example</a:t>
            </a:r>
            <a:r>
              <a:rPr lang="nb-NO" dirty="0" smtClean="0">
                <a:solidFill>
                  <a:srgbClr val="FF0000"/>
                </a:solidFill>
              </a:rPr>
              <a:t> 2: </a:t>
            </a:r>
            <a:r>
              <a:rPr lang="nb-NO" dirty="0" err="1" smtClean="0">
                <a:solidFill>
                  <a:srgbClr val="FF0000"/>
                </a:solidFill>
              </a:rPr>
              <a:t>Color</a:t>
            </a:r>
            <a:r>
              <a:rPr lang="nb-NO" dirty="0" smtClean="0">
                <a:solidFill>
                  <a:srgbClr val="FF0000"/>
                </a:solidFill>
              </a:rPr>
              <a:t> Line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nb-NO" dirty="0" err="1" smtClean="0"/>
              <a:t>ESA’s</a:t>
            </a:r>
            <a:r>
              <a:rPr lang="nb-NO" dirty="0" smtClean="0"/>
              <a:t> case </a:t>
            </a:r>
            <a:r>
              <a:rPr lang="nb-NO" dirty="0" err="1" smtClean="0"/>
              <a:t>against</a:t>
            </a:r>
            <a:r>
              <a:rPr lang="nb-NO" dirty="0" smtClean="0"/>
              <a:t> Norwegian </a:t>
            </a:r>
            <a:r>
              <a:rPr lang="nb-NO" dirty="0" err="1" smtClean="0"/>
              <a:t>ferry</a:t>
            </a:r>
            <a:r>
              <a:rPr lang="nb-NO" dirty="0" smtClean="0"/>
              <a:t> undertaking </a:t>
            </a:r>
            <a:r>
              <a:rPr lang="nb-NO" i="1" dirty="0" err="1" smtClean="0"/>
              <a:t>Color</a:t>
            </a:r>
            <a:r>
              <a:rPr lang="nb-NO" i="1" dirty="0" smtClean="0"/>
              <a:t> Line</a:t>
            </a:r>
            <a:r>
              <a:rPr lang="nb-NO" dirty="0" smtClean="0"/>
              <a:t>,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Sandefjord-Strömstad </a:t>
            </a:r>
            <a:r>
              <a:rPr lang="nb-NO" dirty="0" err="1" smtClean="0"/>
              <a:t>route</a:t>
            </a:r>
            <a:endParaRPr lang="nb-NO" dirty="0" smtClean="0"/>
          </a:p>
          <a:p>
            <a:r>
              <a:rPr lang="nb-NO" dirty="0" err="1" smtClean="0"/>
              <a:t>Infringement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Articles</a:t>
            </a:r>
            <a:r>
              <a:rPr lang="nb-NO" dirty="0" smtClean="0"/>
              <a:t> 53 and 54 EEA </a:t>
            </a:r>
            <a:r>
              <a:rPr lang="nb-NO" dirty="0" err="1" smtClean="0"/>
              <a:t>concerning</a:t>
            </a:r>
            <a:r>
              <a:rPr lang="nb-NO" dirty="0" smtClean="0"/>
              <a:t> </a:t>
            </a:r>
            <a:r>
              <a:rPr lang="nb-NO" dirty="0" err="1" smtClean="0"/>
              <a:t>exclusivity</a:t>
            </a:r>
            <a:r>
              <a:rPr lang="nb-NO" dirty="0" smtClean="0"/>
              <a:t> (for 7 </a:t>
            </a:r>
            <a:r>
              <a:rPr lang="nb-NO" dirty="0" err="1" smtClean="0"/>
              <a:t>years</a:t>
            </a:r>
            <a:r>
              <a:rPr lang="nb-NO" dirty="0" smtClean="0"/>
              <a:t>)</a:t>
            </a:r>
          </a:p>
          <a:p>
            <a:r>
              <a:rPr lang="nb-NO" dirty="0" smtClean="0"/>
              <a:t>ESA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14 </a:t>
            </a:r>
            <a:r>
              <a:rPr lang="nb-NO" dirty="0" err="1" smtClean="0"/>
              <a:t>December</a:t>
            </a:r>
            <a:r>
              <a:rPr lang="nb-NO" dirty="0" smtClean="0"/>
              <a:t> 2011, </a:t>
            </a:r>
            <a:r>
              <a:rPr lang="nb-NO" dirty="0" err="1" smtClean="0"/>
              <a:t>imposing</a:t>
            </a:r>
            <a:r>
              <a:rPr lang="nb-NO" dirty="0" smtClean="0"/>
              <a:t> a fine </a:t>
            </a:r>
            <a:r>
              <a:rPr lang="nb-NO" dirty="0" err="1" smtClean="0"/>
              <a:t>of</a:t>
            </a:r>
            <a:r>
              <a:rPr lang="nb-NO" dirty="0" smtClean="0"/>
              <a:t> 18.811 million EUR (</a:t>
            </a:r>
            <a:r>
              <a:rPr lang="nb-NO" dirty="0"/>
              <a:t>≈ </a:t>
            </a:r>
            <a:r>
              <a:rPr lang="nb-NO" dirty="0" smtClean="0"/>
              <a:t>2.60 billion ISK)</a:t>
            </a:r>
          </a:p>
          <a:p>
            <a:r>
              <a:rPr lang="nb-NO" dirty="0" err="1" smtClean="0"/>
              <a:t>Color</a:t>
            </a:r>
            <a:r>
              <a:rPr lang="nb-NO" dirty="0" smtClean="0"/>
              <a:t> Line </a:t>
            </a:r>
            <a:r>
              <a:rPr lang="nb-NO" dirty="0" err="1" smtClean="0"/>
              <a:t>paid</a:t>
            </a:r>
            <a:r>
              <a:rPr lang="nb-NO" dirty="0" smtClean="0"/>
              <a:t> the fine, and </a:t>
            </a:r>
            <a:r>
              <a:rPr lang="nb-NO" dirty="0" err="1" smtClean="0"/>
              <a:t>did</a:t>
            </a:r>
            <a:r>
              <a:rPr lang="nb-NO" dirty="0" smtClean="0"/>
              <a:t> not appeal to the EFTA Court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0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Example</a:t>
            </a:r>
            <a:r>
              <a:rPr lang="nb-NO" dirty="0" smtClean="0">
                <a:solidFill>
                  <a:srgbClr val="FF0000"/>
                </a:solidFill>
              </a:rPr>
              <a:t> 3: NCC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Norwegian </a:t>
            </a:r>
            <a:r>
              <a:rPr lang="nb-NO" dirty="0" err="1" smtClean="0"/>
              <a:t>Competition</a:t>
            </a:r>
            <a:r>
              <a:rPr lang="nb-NO" dirty="0" smtClean="0"/>
              <a:t> </a:t>
            </a:r>
            <a:r>
              <a:rPr lang="nb-NO" dirty="0" err="1" smtClean="0"/>
              <a:t>Authority</a:t>
            </a:r>
            <a:r>
              <a:rPr lang="nb-NO" dirty="0" smtClean="0"/>
              <a:t> (NCA)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construction</a:t>
            </a:r>
            <a:r>
              <a:rPr lang="nb-NO" dirty="0" smtClean="0"/>
              <a:t> </a:t>
            </a:r>
            <a:r>
              <a:rPr lang="nb-NO" dirty="0" err="1" smtClean="0"/>
              <a:t>firm</a:t>
            </a:r>
            <a:r>
              <a:rPr lang="nb-NO" dirty="0" smtClean="0"/>
              <a:t> </a:t>
            </a:r>
            <a:r>
              <a:rPr lang="nb-NO" i="1" dirty="0" smtClean="0"/>
              <a:t>NCC</a:t>
            </a:r>
          </a:p>
          <a:p>
            <a:r>
              <a:rPr lang="nb-NO" dirty="0" err="1" smtClean="0"/>
              <a:t>Infringement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Norwegian </a:t>
            </a:r>
            <a:r>
              <a:rPr lang="nb-NO" dirty="0" err="1" smtClean="0"/>
              <a:t>competition</a:t>
            </a:r>
            <a:r>
              <a:rPr lang="nb-NO" dirty="0" smtClean="0"/>
              <a:t> </a:t>
            </a:r>
            <a:r>
              <a:rPr lang="nb-NO" dirty="0" err="1" smtClean="0"/>
              <a:t>law</a:t>
            </a:r>
            <a:r>
              <a:rPr lang="nb-NO" dirty="0" smtClean="0"/>
              <a:t> and </a:t>
            </a:r>
            <a:r>
              <a:rPr lang="nb-NO" dirty="0" err="1" smtClean="0"/>
              <a:t>Article</a:t>
            </a:r>
            <a:r>
              <a:rPr lang="nb-NO" dirty="0" smtClean="0"/>
              <a:t> 53 EEA for </a:t>
            </a:r>
            <a:r>
              <a:rPr lang="nb-NO" dirty="0" err="1" smtClean="0"/>
              <a:t>bid</a:t>
            </a:r>
            <a:r>
              <a:rPr lang="nb-NO" dirty="0" smtClean="0"/>
              <a:t>-rigging (4 </a:t>
            </a:r>
            <a:r>
              <a:rPr lang="nb-NO" dirty="0" err="1" smtClean="0"/>
              <a:t>years</a:t>
            </a:r>
            <a:r>
              <a:rPr lang="nb-NO" dirty="0" smtClean="0"/>
              <a:t>)</a:t>
            </a:r>
          </a:p>
          <a:p>
            <a:r>
              <a:rPr lang="nb-NO" dirty="0" smtClean="0"/>
              <a:t>NCA </a:t>
            </a:r>
            <a:r>
              <a:rPr lang="nb-NO" dirty="0" err="1" smtClean="0"/>
              <a:t>Decision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4 </a:t>
            </a:r>
            <a:r>
              <a:rPr lang="nb-NO" dirty="0" err="1" smtClean="0"/>
              <a:t>March</a:t>
            </a:r>
            <a:r>
              <a:rPr lang="nb-NO" dirty="0" smtClean="0"/>
              <a:t> 2013, </a:t>
            </a:r>
            <a:r>
              <a:rPr lang="nb-NO" dirty="0" err="1" smtClean="0"/>
              <a:t>imposing</a:t>
            </a:r>
            <a:r>
              <a:rPr lang="nb-NO" dirty="0" smtClean="0"/>
              <a:t> a fine </a:t>
            </a:r>
            <a:r>
              <a:rPr lang="nb-NO" dirty="0" err="1" smtClean="0"/>
              <a:t>of</a:t>
            </a:r>
            <a:r>
              <a:rPr lang="nb-NO" dirty="0" smtClean="0"/>
              <a:t> 140 million NOK (</a:t>
            </a:r>
            <a:r>
              <a:rPr lang="nb-NO" dirty="0"/>
              <a:t>≈ </a:t>
            </a:r>
            <a:r>
              <a:rPr lang="nb-NO" dirty="0" smtClean="0"/>
              <a:t>2.01 billion ISK)</a:t>
            </a:r>
          </a:p>
          <a:p>
            <a:r>
              <a:rPr lang="nb-NO" dirty="0" smtClean="0"/>
              <a:t>Final </a:t>
            </a:r>
            <a:r>
              <a:rPr lang="nb-NO" dirty="0" err="1" smtClean="0"/>
              <a:t>judgment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appeal </a:t>
            </a:r>
            <a:r>
              <a:rPr lang="nb-NO" i="1" dirty="0" err="1" smtClean="0"/>
              <a:t>increased</a:t>
            </a:r>
            <a:r>
              <a:rPr lang="nb-NO" dirty="0" smtClean="0"/>
              <a:t> fine to 150 million NOK (</a:t>
            </a:r>
            <a:r>
              <a:rPr lang="nb-NO" dirty="0"/>
              <a:t>≈ </a:t>
            </a:r>
            <a:r>
              <a:rPr lang="nb-NO" dirty="0" smtClean="0"/>
              <a:t>2.15 billion ISK)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5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Fining Guidelines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GB" dirty="0">
                <a:hlinkClick r:id="rId2"/>
              </a:rPr>
              <a:t>http://www.eftasurv.int/competition/notices-and-guidelines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ESA Guidelines = COM Guidelines </a:t>
            </a:r>
          </a:p>
          <a:p>
            <a:r>
              <a:rPr lang="nb-NO" dirty="0" smtClean="0"/>
              <a:t>ESA Guidelines </a:t>
            </a:r>
            <a:r>
              <a:rPr lang="nb-NO" dirty="0" err="1" smtClean="0"/>
              <a:t>available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in </a:t>
            </a:r>
            <a:r>
              <a:rPr lang="nb-NO" dirty="0" err="1" smtClean="0"/>
              <a:t>Icelandic</a:t>
            </a:r>
            <a:endParaRPr lang="en-GB" dirty="0" smtClean="0"/>
          </a:p>
          <a:p>
            <a:r>
              <a:rPr lang="nb-NO" dirty="0" smtClean="0"/>
              <a:t>Norwegian </a:t>
            </a:r>
            <a:r>
              <a:rPr lang="nb-NO" dirty="0" err="1" smtClean="0"/>
              <a:t>Regulation</a:t>
            </a:r>
            <a:r>
              <a:rPr lang="nb-NO" dirty="0" smtClean="0"/>
              <a:t>, FOR-2013-12-11-1465: </a:t>
            </a:r>
            <a:r>
              <a:rPr lang="nb-NO" dirty="0">
                <a:hlinkClick r:id="rId3"/>
              </a:rPr>
              <a:t>https://</a:t>
            </a:r>
            <a:r>
              <a:rPr lang="nb-NO" dirty="0" smtClean="0">
                <a:hlinkClick r:id="rId3"/>
              </a:rPr>
              <a:t>lovdata.no/dokument/SF/forskrift/2013-12-11-1465</a:t>
            </a:r>
            <a:r>
              <a:rPr lang="nb-NO" dirty="0" smtClean="0"/>
              <a:t> (forskrift om overtredelsesgebyr)</a:t>
            </a:r>
          </a:p>
        </p:txBody>
      </p:sp>
    </p:spTree>
    <p:extLst>
      <p:ext uri="{BB962C8B-B14F-4D97-AF65-F5344CB8AC3E}">
        <p14:creationId xmlns:p14="http://schemas.microsoft.com/office/powerpoint/2010/main" val="23370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ESA’s</a:t>
            </a:r>
            <a:r>
              <a:rPr lang="nb-NO" dirty="0" smtClean="0">
                <a:solidFill>
                  <a:srgbClr val="FF0000"/>
                </a:solidFill>
              </a:rPr>
              <a:t> Fining Guidelines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Wide</a:t>
            </a:r>
            <a:r>
              <a:rPr lang="nb-NO" dirty="0" smtClean="0"/>
              <a:t> margin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discretion</a:t>
            </a:r>
            <a:endParaRPr lang="nb-NO" dirty="0" smtClean="0"/>
          </a:p>
          <a:p>
            <a:r>
              <a:rPr lang="nb-NO" dirty="0" err="1" smtClean="0"/>
              <a:t>Gravity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the </a:t>
            </a:r>
            <a:r>
              <a:rPr lang="nb-NO" dirty="0" err="1" smtClean="0"/>
              <a:t>infringement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Duration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the </a:t>
            </a:r>
            <a:r>
              <a:rPr lang="nb-NO" dirty="0" err="1" smtClean="0"/>
              <a:t>infringement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Deterrent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r>
              <a:rPr lang="nb-NO" dirty="0"/>
              <a:t>:</a:t>
            </a:r>
            <a:endParaRPr lang="nb-NO" dirty="0" smtClean="0"/>
          </a:p>
          <a:p>
            <a:r>
              <a:rPr lang="nb-NO" i="1" dirty="0" smtClean="0"/>
              <a:t>«</a:t>
            </a:r>
            <a:r>
              <a:rPr lang="nb-NO" i="1" dirty="0" err="1" smtClean="0"/>
              <a:t>Deter</a:t>
            </a:r>
            <a:r>
              <a:rPr lang="nb-NO" i="1" dirty="0" smtClean="0"/>
              <a:t>» / «</a:t>
            </a:r>
            <a:r>
              <a:rPr lang="nb-NO" i="1" dirty="0" err="1" smtClean="0"/>
              <a:t>deterrence</a:t>
            </a:r>
            <a:r>
              <a:rPr lang="nb-NO" i="1" dirty="0" smtClean="0"/>
              <a:t>» / «</a:t>
            </a:r>
            <a:r>
              <a:rPr lang="nb-NO" i="1" dirty="0" err="1" smtClean="0"/>
              <a:t>deterrent</a:t>
            </a:r>
            <a:r>
              <a:rPr lang="nb-NO" i="1" dirty="0" smtClean="0"/>
              <a:t> </a:t>
            </a:r>
            <a:r>
              <a:rPr lang="nb-NO" i="1" dirty="0" err="1" smtClean="0"/>
              <a:t>effect</a:t>
            </a:r>
            <a:r>
              <a:rPr lang="nb-NO" i="1" dirty="0" smtClean="0"/>
              <a:t>» </a:t>
            </a:r>
            <a:r>
              <a:rPr lang="nb-NO" i="1" dirty="0" err="1" smtClean="0"/>
              <a:t>mentioned</a:t>
            </a:r>
            <a:r>
              <a:rPr lang="nb-NO" i="1" dirty="0" smtClean="0"/>
              <a:t> 10 times in the Guidelines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120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Microsoft Office PowerPoint</Application>
  <PresentationFormat>On-screen Show (4:3)</PresentationFormat>
  <Paragraphs>108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Today’s topics</vt:lpstr>
      <vt:lpstr>Today’s topics</vt:lpstr>
      <vt:lpstr>Fines in competition cases</vt:lpstr>
      <vt:lpstr>Example 1: Norway Post</vt:lpstr>
      <vt:lpstr>Example 2: Color Line</vt:lpstr>
      <vt:lpstr>Example 3: NCC</vt:lpstr>
      <vt:lpstr>Fining Guidelines</vt:lpstr>
      <vt:lpstr>ESA’s Fining Guidelines</vt:lpstr>
      <vt:lpstr>ESA’s Fining Guidelines</vt:lpstr>
      <vt:lpstr>Today’s topics</vt:lpstr>
      <vt:lpstr>Enforcing Articles 53 and 54 EEA</vt:lpstr>
      <vt:lpstr>Effect on trade</vt:lpstr>
      <vt:lpstr>Strengthening the NCAs</vt:lpstr>
      <vt:lpstr>Cooperation with Brussels</vt:lpstr>
      <vt:lpstr>Today’s topics</vt:lpstr>
      <vt:lpstr>ESA action against Icelandic firms?</vt:lpstr>
      <vt:lpstr>ESA and the Government</vt:lpstr>
      <vt:lpstr>ESA in Icelandic courts</vt:lpstr>
      <vt:lpstr>PowerPoint Presentation</vt:lpstr>
    </vt:vector>
  </TitlesOfParts>
  <Company>EFTA Surveillance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EFTA Surveillance Authority</dc:title>
  <dc:creator>EFTA Surveillance Authority</dc:creator>
  <cp:lastModifiedBy>Mathisen, Gjermund</cp:lastModifiedBy>
  <cp:revision>292</cp:revision>
  <cp:lastPrinted>2016-02-17T10:17:24Z</cp:lastPrinted>
  <dcterms:created xsi:type="dcterms:W3CDTF">2013-05-30T14:50:52Z</dcterms:created>
  <dcterms:modified xsi:type="dcterms:W3CDTF">2016-02-17T10:33:53Z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2008745697</vt:i4>
  </property>
  <property fmtid="{D5CDD505-2E9C-101B-9397-08002B2CF9AE}" pid="3" name="_NewReviewCycle">
    <vt:lpwstr/>
  </property>
  <property fmtid="{D5CDD505-2E9C-101B-9397-08002B2CF9AE}" pid="4" name="_EmailSubject">
    <vt:lpwstr>Frétt lesist í hvelli</vt:lpwstr>
  </property>
  <property fmtid="{D5CDD505-2E9C-101B-9397-08002B2CF9AE}" pid="5" name="_AuthorEmail">
    <vt:lpwstr>PallGunnar@samkeppni.is</vt:lpwstr>
  </property>
  <property fmtid="{D5CDD505-2E9C-101B-9397-08002B2CF9AE}" pid="6" name="_AuthorEmailDisplayName">
    <vt:lpwstr>Páll Gunnar Pálsson</vt:lpwstr>
  </property>
</Properties>
</file>